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4002" r:id="rId4"/>
  </p:sldMasterIdLst>
  <p:notesMasterIdLst>
    <p:notesMasterId r:id="rId105"/>
  </p:notesMasterIdLst>
  <p:handoutMasterIdLst>
    <p:handoutMasterId r:id="rId106"/>
  </p:handoutMasterIdLst>
  <p:sldIdLst>
    <p:sldId id="271" r:id="rId5"/>
    <p:sldId id="272" r:id="rId6"/>
    <p:sldId id="300" r:id="rId7"/>
    <p:sldId id="294" r:id="rId8"/>
    <p:sldId id="278" r:id="rId9"/>
    <p:sldId id="296" r:id="rId10"/>
    <p:sldId id="291" r:id="rId11"/>
    <p:sldId id="298" r:id="rId12"/>
    <p:sldId id="297" r:id="rId13"/>
    <p:sldId id="293" r:id="rId14"/>
    <p:sldId id="290" r:id="rId15"/>
    <p:sldId id="340" r:id="rId16"/>
    <p:sldId id="341" r:id="rId17"/>
    <p:sldId id="342" r:id="rId18"/>
    <p:sldId id="346" r:id="rId19"/>
    <p:sldId id="351" r:id="rId20"/>
    <p:sldId id="354" r:id="rId21"/>
    <p:sldId id="355" r:id="rId22"/>
    <p:sldId id="359" r:id="rId23"/>
    <p:sldId id="397" r:id="rId24"/>
    <p:sldId id="405" r:id="rId25"/>
    <p:sldId id="361" r:id="rId26"/>
    <p:sldId id="362" r:id="rId27"/>
    <p:sldId id="499" r:id="rId28"/>
    <p:sldId id="385" r:id="rId29"/>
    <p:sldId id="413" r:id="rId30"/>
    <p:sldId id="455" r:id="rId31"/>
    <p:sldId id="500" r:id="rId32"/>
    <p:sldId id="423" r:id="rId33"/>
    <p:sldId id="501" r:id="rId34"/>
    <p:sldId id="510" r:id="rId35"/>
    <p:sldId id="424" r:id="rId36"/>
    <p:sldId id="511" r:id="rId37"/>
    <p:sldId id="456" r:id="rId38"/>
    <p:sldId id="429" r:id="rId39"/>
    <p:sldId id="431" r:id="rId40"/>
    <p:sldId id="437" r:id="rId41"/>
    <p:sldId id="439" r:id="rId42"/>
    <p:sldId id="441" r:id="rId43"/>
    <p:sldId id="313" r:id="rId44"/>
    <p:sldId id="314" r:id="rId45"/>
    <p:sldId id="462" r:id="rId46"/>
    <p:sldId id="463" r:id="rId47"/>
    <p:sldId id="502" r:id="rId48"/>
    <p:sldId id="400" r:id="rId49"/>
    <p:sldId id="401" r:id="rId50"/>
    <p:sldId id="503" r:id="rId51"/>
    <p:sldId id="504" r:id="rId52"/>
    <p:sldId id="270" r:id="rId53"/>
    <p:sldId id="505" r:id="rId54"/>
    <p:sldId id="279" r:id="rId55"/>
    <p:sldId id="458" r:id="rId56"/>
    <p:sldId id="464" r:id="rId57"/>
    <p:sldId id="506" r:id="rId58"/>
    <p:sldId id="507" r:id="rId59"/>
    <p:sldId id="508" r:id="rId60"/>
    <p:sldId id="512" r:id="rId61"/>
    <p:sldId id="442" r:id="rId62"/>
    <p:sldId id="444" r:id="rId63"/>
    <p:sldId id="466" r:id="rId64"/>
    <p:sldId id="513" r:id="rId65"/>
    <p:sldId id="468" r:id="rId66"/>
    <p:sldId id="472" r:id="rId67"/>
    <p:sldId id="473" r:id="rId68"/>
    <p:sldId id="514" r:id="rId69"/>
    <p:sldId id="476" r:id="rId70"/>
    <p:sldId id="478" r:id="rId71"/>
    <p:sldId id="484" r:id="rId72"/>
    <p:sldId id="487" r:id="rId73"/>
    <p:sldId id="486" r:id="rId74"/>
    <p:sldId id="474" r:id="rId75"/>
    <p:sldId id="515" r:id="rId76"/>
    <p:sldId id="488" r:id="rId77"/>
    <p:sldId id="448" r:id="rId78"/>
    <p:sldId id="449" r:id="rId79"/>
    <p:sldId id="450" r:id="rId80"/>
    <p:sldId id="451" r:id="rId81"/>
    <p:sldId id="452" r:id="rId82"/>
    <p:sldId id="453" r:id="rId83"/>
    <p:sldId id="489" r:id="rId84"/>
    <p:sldId id="516" r:id="rId85"/>
    <p:sldId id="481" r:id="rId86"/>
    <p:sldId id="490" r:id="rId87"/>
    <p:sldId id="494" r:id="rId88"/>
    <p:sldId id="517" r:id="rId89"/>
    <p:sldId id="461" r:id="rId90"/>
    <p:sldId id="509" r:id="rId91"/>
    <p:sldId id="496" r:id="rId92"/>
    <p:sldId id="497" r:id="rId93"/>
    <p:sldId id="498" r:id="rId94"/>
    <p:sldId id="288" r:id="rId95"/>
    <p:sldId id="347" r:id="rId96"/>
    <p:sldId id="391" r:id="rId97"/>
    <p:sldId id="390" r:id="rId98"/>
    <p:sldId id="475" r:id="rId99"/>
    <p:sldId id="407" r:id="rId100"/>
    <p:sldId id="331" r:id="rId101"/>
    <p:sldId id="337" r:id="rId102"/>
    <p:sldId id="338" r:id="rId103"/>
    <p:sldId id="333" r:id="rId104"/>
  </p:sldIdLst>
  <p:sldSz cx="12192000" cy="6858000"/>
  <p:notesSz cx="9296400" cy="7010400"/>
  <p:defaultTextStyle>
    <a:defPPr>
      <a:defRPr lang="en-US"/>
    </a:defPPr>
    <a:lvl1pPr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36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36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36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3600" b="1"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2" userDrawn="1">
          <p15:clr>
            <a:srgbClr val="A4A3A4"/>
          </p15:clr>
        </p15:guide>
        <p15:guide id="2" orient="horz" pos="804" userDrawn="1">
          <p15:clr>
            <a:srgbClr val="A4A3A4"/>
          </p15:clr>
        </p15:guide>
        <p15:guide id="3" orient="horz" pos="193" userDrawn="1">
          <p15:clr>
            <a:srgbClr val="A4A3A4"/>
          </p15:clr>
        </p15:guide>
        <p15:guide id="4" orient="horz" pos="4128" userDrawn="1">
          <p15:clr>
            <a:srgbClr val="A4A3A4"/>
          </p15:clr>
        </p15:guide>
        <p15:guide id="5" orient="horz" pos="1483" userDrawn="1">
          <p15:clr>
            <a:srgbClr val="A4A3A4"/>
          </p15:clr>
        </p15:guide>
        <p15:guide id="6" orient="horz" pos="3514" userDrawn="1">
          <p15:clr>
            <a:srgbClr val="A4A3A4"/>
          </p15:clr>
        </p15:guide>
        <p15:guide id="7" orient="horz" pos="2833" userDrawn="1">
          <p15:clr>
            <a:srgbClr val="A4A3A4"/>
          </p15:clr>
        </p15:guide>
        <p15:guide id="8" pos="3840" userDrawn="1">
          <p15:clr>
            <a:srgbClr val="A4A3A4"/>
          </p15:clr>
        </p15:guide>
        <p15:guide id="9" pos="6312" userDrawn="1">
          <p15:clr>
            <a:srgbClr val="A4A3A4"/>
          </p15:clr>
        </p15:guide>
        <p15:guide id="10" pos="2612" userDrawn="1">
          <p15:clr>
            <a:srgbClr val="A4A3A4"/>
          </p15:clr>
        </p15:guide>
        <p15:guide id="11" pos="5077" userDrawn="1">
          <p15:clr>
            <a:srgbClr val="A4A3A4"/>
          </p15:clr>
        </p15:guide>
        <p15:guide id="12" pos="7421" userDrawn="1">
          <p15:clr>
            <a:srgbClr val="A4A3A4"/>
          </p15:clr>
        </p15:guide>
        <p15:guide id="13" pos="1368" userDrawn="1">
          <p15:clr>
            <a:srgbClr val="A4A3A4"/>
          </p15:clr>
        </p15:guide>
        <p15:guide id="14" pos="261" userDrawn="1">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4D6"/>
    <a:srgbClr val="1A9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6588" autoAdjust="0"/>
  </p:normalViewPr>
  <p:slideViewPr>
    <p:cSldViewPr snapToGrid="0">
      <p:cViewPr varScale="1">
        <p:scale>
          <a:sx n="66" d="100"/>
          <a:sy n="66" d="100"/>
        </p:scale>
        <p:origin x="1325" y="53"/>
      </p:cViewPr>
      <p:guideLst>
        <p:guide orient="horz" pos="2162"/>
        <p:guide orient="horz" pos="804"/>
        <p:guide orient="horz" pos="193"/>
        <p:guide orient="horz" pos="4128"/>
        <p:guide orient="horz" pos="1483"/>
        <p:guide orient="horz" pos="3514"/>
        <p:guide orient="horz" pos="2833"/>
        <p:guide pos="3840"/>
        <p:guide pos="6312"/>
        <p:guide pos="2612"/>
        <p:guide pos="5077"/>
        <p:guide pos="7421"/>
        <p:guide pos="1368"/>
        <p:guide pos="261"/>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5" d="100"/>
          <a:sy n="85" d="100"/>
        </p:scale>
        <p:origin x="2069" y="53"/>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presProps" Target="presProp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a:defRPr sz="1200"/>
            </a:lvl1pPr>
          </a:lstStyle>
          <a:p>
            <a:fld id="{0ECAA56D-6859-4EF7-83F5-F26517F8F86A}" type="datetimeFigureOut">
              <a:rPr lang="en-US" smtClean="0"/>
              <a:t>6/20/2019</a:t>
            </a:fld>
            <a:endParaRPr lang="en-US"/>
          </a:p>
        </p:txBody>
      </p:sp>
      <p:sp>
        <p:nvSpPr>
          <p:cNvPr id="4" name="Footer Placeholder 3"/>
          <p:cNvSpPr>
            <a:spLocks noGrp="1"/>
          </p:cNvSpPr>
          <p:nvPr>
            <p:ph type="ftr" sz="quarter" idx="2"/>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8" y="6659563"/>
            <a:ext cx="4029075" cy="350837"/>
          </a:xfrm>
          <a:prstGeom prst="rect">
            <a:avLst/>
          </a:prstGeom>
        </p:spPr>
        <p:txBody>
          <a:bodyPr vert="horz" lIns="91440" tIns="45720" rIns="91440" bIns="45720" rtlCol="0" anchor="b"/>
          <a:lstStyle>
            <a:lvl1pPr algn="r">
              <a:defRPr sz="1200"/>
            </a:lvl1pPr>
          </a:lstStyle>
          <a:p>
            <a:fld id="{5BB706CE-DD56-44EB-9C7F-FE3574A5CFE8}" type="slidenum">
              <a:rPr lang="en-US" smtClean="0"/>
              <a:t>‹#›</a:t>
            </a:fld>
            <a:endParaRPr lang="en-US"/>
          </a:p>
        </p:txBody>
      </p:sp>
    </p:spTree>
    <p:extLst>
      <p:ext uri="{BB962C8B-B14F-4D97-AF65-F5344CB8AC3E}">
        <p14:creationId xmlns:p14="http://schemas.microsoft.com/office/powerpoint/2010/main" val="26551793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65738" y="0"/>
            <a:ext cx="4029075" cy="350838"/>
          </a:xfrm>
          <a:prstGeom prst="rect">
            <a:avLst/>
          </a:prstGeom>
        </p:spPr>
        <p:txBody>
          <a:bodyPr vert="horz" lIns="91440" tIns="45720" rIns="91440" bIns="45720" rtlCol="0"/>
          <a:lstStyle>
            <a:lvl1pPr algn="r">
              <a:defRPr sz="1200"/>
            </a:lvl1pPr>
          </a:lstStyle>
          <a:p>
            <a:fld id="{99A7A732-E016-4A82-A589-F6E10816C5CA}" type="datetimeFigureOut">
              <a:rPr lang="en-US" smtClean="0"/>
              <a:t>6/20/2019</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0275" y="3373438"/>
            <a:ext cx="7435850" cy="2760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65738" y="6659563"/>
            <a:ext cx="4029075" cy="350837"/>
          </a:xfrm>
          <a:prstGeom prst="rect">
            <a:avLst/>
          </a:prstGeom>
        </p:spPr>
        <p:txBody>
          <a:bodyPr vert="horz" lIns="91440" tIns="45720" rIns="91440" bIns="45720" rtlCol="0" anchor="b"/>
          <a:lstStyle>
            <a:lvl1pPr algn="r">
              <a:defRPr sz="1200"/>
            </a:lvl1pPr>
          </a:lstStyle>
          <a:p>
            <a:fld id="{CFFD62D3-BB65-47B7-B482-3500296D899C}" type="slidenum">
              <a:rPr lang="en-US" smtClean="0"/>
              <a:t>‹#›</a:t>
            </a:fld>
            <a:endParaRPr lang="en-US"/>
          </a:p>
        </p:txBody>
      </p:sp>
    </p:spTree>
    <p:extLst>
      <p:ext uri="{BB962C8B-B14F-4D97-AF65-F5344CB8AC3E}">
        <p14:creationId xmlns:p14="http://schemas.microsoft.com/office/powerpoint/2010/main" val="358641924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defines</a:t>
            </a:r>
            <a:r>
              <a:rPr lang="en-US" baseline="0" dirty="0"/>
              <a:t> a security and integration framework for applications, whereas FHIR defines </a:t>
            </a:r>
            <a:r>
              <a:rPr lang="en-US" baseline="0"/>
              <a:t>API resources for an EHR.</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12</a:t>
            </a:fld>
            <a:endParaRPr lang="en-US"/>
          </a:p>
        </p:txBody>
      </p:sp>
    </p:spTree>
    <p:extLst>
      <p:ext uri="{BB962C8B-B14F-4D97-AF65-F5344CB8AC3E}">
        <p14:creationId xmlns:p14="http://schemas.microsoft.com/office/powerpoint/2010/main" val="2620802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21</a:t>
            </a:fld>
            <a:endParaRPr lang="en-US"/>
          </a:p>
        </p:txBody>
      </p:sp>
    </p:spTree>
    <p:extLst>
      <p:ext uri="{BB962C8B-B14F-4D97-AF65-F5344CB8AC3E}">
        <p14:creationId xmlns:p14="http://schemas.microsoft.com/office/powerpoint/2010/main" val="1639290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part of the registration process with the</a:t>
            </a:r>
            <a:r>
              <a:rPr lang="en-US" baseline="0" dirty="0"/>
              <a:t> service provider, you’ll receive a client identifier.</a:t>
            </a:r>
          </a:p>
          <a:p>
            <a:endParaRPr lang="en-US" baseline="0" dirty="0"/>
          </a:p>
          <a:p>
            <a:r>
              <a:rPr lang="en-US" baseline="0" dirty="0"/>
              <a:t>*it is unique within context of the service provider you’ve registered with.</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authorization endpoint</a:t>
            </a:r>
            <a:r>
              <a:rPr lang="en-US" baseline="0" dirty="0"/>
              <a:t> is the URI in which authorization grant request protocol messages are sent in the authorization code flow.  This interaction is also what allows the authorization server to authenticate the end user (or determine the user’s identity based on an existing session.)</a:t>
            </a:r>
            <a:endParaRPr lang="en-US" dirty="0"/>
          </a:p>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22</a:t>
            </a:fld>
            <a:endParaRPr lang="en-US"/>
          </a:p>
        </p:txBody>
      </p:sp>
    </p:spTree>
    <p:extLst>
      <p:ext uri="{BB962C8B-B14F-4D97-AF65-F5344CB8AC3E}">
        <p14:creationId xmlns:p14="http://schemas.microsoft.com/office/powerpoint/2010/main" val="3608688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known as “redirection URI”.  Used in the “authorization grant” flow, authorization grant response protocol</a:t>
            </a:r>
            <a:r>
              <a:rPr lang="en-US" baseline="0" dirty="0"/>
              <a:t> messages are sent via a URI, which for security purposes, must be registered with the service provider.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also need to know what scope</a:t>
            </a:r>
            <a:r>
              <a:rPr lang="en-US" baseline="0" dirty="0"/>
              <a:t> your application needs to function.  </a:t>
            </a:r>
            <a:r>
              <a:rPr lang="en-US" dirty="0"/>
              <a:t>Scopes</a:t>
            </a:r>
            <a:r>
              <a:rPr lang="en-US" baseline="0" dirty="0"/>
              <a:t> are defined by the service provider; in the case of SMART on FHIR, the specification defines a standard set of scopes that your application can request, which will be covered in this presentation.</a:t>
            </a:r>
            <a:endParaRPr lang="en-US" dirty="0"/>
          </a:p>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23</a:t>
            </a:fld>
            <a:endParaRPr lang="en-US"/>
          </a:p>
        </p:txBody>
      </p:sp>
    </p:spTree>
    <p:extLst>
      <p:ext uri="{BB962C8B-B14F-4D97-AF65-F5344CB8AC3E}">
        <p14:creationId xmlns:p14="http://schemas.microsoft.com/office/powerpoint/2010/main" val="1189792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diagram, from the OAuth 2 framework</a:t>
            </a:r>
            <a:r>
              <a:rPr lang="en-US" baseline="0" dirty="0"/>
              <a:t> specification, depicts the specifics of how authorization is delivered to the client application.</a:t>
            </a:r>
            <a:endParaRPr lang="en-US" dirty="0"/>
          </a:p>
          <a:p>
            <a:endParaRPr lang="en-US" dirty="0"/>
          </a:p>
          <a:p>
            <a:r>
              <a:rPr lang="en-US" dirty="0"/>
              <a:t>https://tools.ietf.org/html/rfc6749#section-4.1</a:t>
            </a:r>
          </a:p>
          <a:p>
            <a:endParaRPr lang="en-US" dirty="0"/>
          </a:p>
          <a:p>
            <a:r>
              <a:rPr lang="en-US" dirty="0"/>
              <a:t>Essentially,</a:t>
            </a:r>
            <a:r>
              <a:rPr lang="en-US" baseline="0" dirty="0"/>
              <a:t> protocol interactions are driven via invocation of URIs, and such URIs may be hypertext (https) URLs, or locally-registered schemes (to allow for interaction between native apps).  The client application invokes an authorization request via opening a URI in the user agent, and receives responses at its “Redirection URI” after user interaction at the authorization server completes.  The “authorization grant” (authorization code) is then exchanged via back-channels between the client and authorization server.</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24</a:t>
            </a:fld>
            <a:endParaRPr lang="en-US"/>
          </a:p>
        </p:txBody>
      </p:sp>
    </p:spTree>
    <p:extLst>
      <p:ext uri="{BB962C8B-B14F-4D97-AF65-F5344CB8AC3E}">
        <p14:creationId xmlns:p14="http://schemas.microsoft.com/office/powerpoint/2010/main" val="6076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25</a:t>
            </a:fld>
            <a:endParaRPr lang="en-US"/>
          </a:p>
        </p:txBody>
      </p:sp>
    </p:spTree>
    <p:extLst>
      <p:ext uri="{BB962C8B-B14F-4D97-AF65-F5344CB8AC3E}">
        <p14:creationId xmlns:p14="http://schemas.microsoft.com/office/powerpoint/2010/main" val="40072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26</a:t>
            </a:fld>
            <a:endParaRPr lang="en-US"/>
          </a:p>
        </p:txBody>
      </p:sp>
    </p:spTree>
    <p:extLst>
      <p:ext uri="{BB962C8B-B14F-4D97-AF65-F5344CB8AC3E}">
        <p14:creationId xmlns:p14="http://schemas.microsoft.com/office/powerpoint/2010/main" val="205032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34</a:t>
            </a:fld>
            <a:endParaRPr lang="en-US"/>
          </a:p>
        </p:txBody>
      </p:sp>
    </p:spTree>
    <p:extLst>
      <p:ext uri="{BB962C8B-B14F-4D97-AF65-F5344CB8AC3E}">
        <p14:creationId xmlns:p14="http://schemas.microsoft.com/office/powerpoint/2010/main" val="2185634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37</a:t>
            </a:fld>
            <a:endParaRPr lang="en-US"/>
          </a:p>
        </p:txBody>
      </p:sp>
    </p:spTree>
    <p:extLst>
      <p:ext uri="{BB962C8B-B14F-4D97-AF65-F5344CB8AC3E}">
        <p14:creationId xmlns:p14="http://schemas.microsoft.com/office/powerpoint/2010/main" val="2430083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41</a:t>
            </a:fld>
            <a:endParaRPr lang="en-US"/>
          </a:p>
        </p:txBody>
      </p:sp>
    </p:spTree>
    <p:extLst>
      <p:ext uri="{BB962C8B-B14F-4D97-AF65-F5344CB8AC3E}">
        <p14:creationId xmlns:p14="http://schemas.microsoft.com/office/powerpoint/2010/main" val="773359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Scopes</a:t>
            </a:r>
            <a:r>
              <a:rPr lang="en-US" baseline="0" dirty="0"/>
              <a:t> are another concept that differentiates OAuth from a traditional authentication and authorization scheme.  Depicted here, in a traditional client/server app, the client application possessed the user’s credentials and resulting time-bound secret, and can act in any capacity on behalf of the user.</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44</a:t>
            </a:fld>
            <a:endParaRPr lang="en-US"/>
          </a:p>
        </p:txBody>
      </p:sp>
    </p:spTree>
    <p:extLst>
      <p:ext uri="{BB962C8B-B14F-4D97-AF65-F5344CB8AC3E}">
        <p14:creationId xmlns:p14="http://schemas.microsoft.com/office/powerpoint/2010/main" val="3034013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OAuth2</a:t>
            </a:r>
            <a:r>
              <a:rPr lang="en-US" baseline="0" dirty="0"/>
              <a:t> framework was made popular by service providers such as Google, Twitter, and Facebook and has further been adopted by other SaaS providers such as </a:t>
            </a:r>
            <a:r>
              <a:rPr lang="en-US" baseline="0" dirty="0" err="1"/>
              <a:t>SalesForce</a:t>
            </a:r>
            <a:r>
              <a:rPr lang="en-US" baseline="0" dirty="0"/>
              <a:t>, Microsoft, and Oracle for enabling third-party applications to participate in “app ecosystems”.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OpenID</a:t>
            </a:r>
            <a:r>
              <a:rPr lang="en-US" baseline="0" dirty="0"/>
              <a:t> Connect is an authentication framework built on top of OAuth 2, and is considered by some in the software industry as a successor to SAML.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13</a:t>
            </a:fld>
            <a:endParaRPr lang="en-US"/>
          </a:p>
        </p:txBody>
      </p:sp>
    </p:spTree>
    <p:extLst>
      <p:ext uri="{BB962C8B-B14F-4D97-AF65-F5344CB8AC3E}">
        <p14:creationId xmlns:p14="http://schemas.microsoft.com/office/powerpoint/2010/main" val="1685380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OAuth,</a:t>
            </a:r>
            <a:r>
              <a:rPr lang="en-US" baseline="0" dirty="0"/>
              <a:t> the interaction can be “scoped” to a subset of rights possessed by the user.  This provides a level of control over what specific client applications are capable of performing on behalf of the user.  In security terms, this is known as the “principle of least privilege” – the client application is being constrained to only what it needs to provide value.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45</a:t>
            </a:fld>
            <a:endParaRPr lang="en-US"/>
          </a:p>
        </p:txBody>
      </p:sp>
    </p:spTree>
    <p:extLst>
      <p:ext uri="{BB962C8B-B14F-4D97-AF65-F5344CB8AC3E}">
        <p14:creationId xmlns:p14="http://schemas.microsoft.com/office/powerpoint/2010/main" val="951310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 application needs to “authenticate” the user, this provides</a:t>
            </a:r>
            <a:r>
              <a:rPr lang="en-US" baseline="0" dirty="0"/>
              <a:t> an authentication mechanism.</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50</a:t>
            </a:fld>
            <a:endParaRPr lang="en-US"/>
          </a:p>
        </p:txBody>
      </p:sp>
    </p:spTree>
    <p:extLst>
      <p:ext uri="{BB962C8B-B14F-4D97-AF65-F5344CB8AC3E}">
        <p14:creationId xmlns:p14="http://schemas.microsoft.com/office/powerpoint/2010/main" val="2109833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52</a:t>
            </a:fld>
            <a:endParaRPr lang="en-US"/>
          </a:p>
        </p:txBody>
      </p:sp>
    </p:spTree>
    <p:extLst>
      <p:ext uri="{BB962C8B-B14F-4D97-AF65-F5344CB8AC3E}">
        <p14:creationId xmlns:p14="http://schemas.microsoft.com/office/powerpoint/2010/main" val="2690484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*Patient</a:t>
            </a:r>
            <a:r>
              <a:rPr lang="en-US" baseline="0" dirty="0"/>
              <a:t> identifiers are returned with authorization requests involving users that are patients and/or their authorized representative, when requesting a single patient scope.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55</a:t>
            </a:fld>
            <a:endParaRPr lang="en-US"/>
          </a:p>
        </p:txBody>
      </p:sp>
    </p:spTree>
    <p:extLst>
      <p:ext uri="{BB962C8B-B14F-4D97-AF65-F5344CB8AC3E}">
        <p14:creationId xmlns:p14="http://schemas.microsoft.com/office/powerpoint/2010/main" val="2841108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57</a:t>
            </a:fld>
            <a:endParaRPr lang="en-US"/>
          </a:p>
        </p:txBody>
      </p:sp>
    </p:spTree>
    <p:extLst>
      <p:ext uri="{BB962C8B-B14F-4D97-AF65-F5344CB8AC3E}">
        <p14:creationId xmlns:p14="http://schemas.microsoft.com/office/powerpoint/2010/main" val="3902896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Three important URLs are used in the</a:t>
            </a:r>
            <a:r>
              <a:rPr lang="en-US" baseline="0" dirty="0"/>
              <a:t> process of obtaining authorization on behalf of a person:</a:t>
            </a:r>
          </a:p>
          <a:p>
            <a:endParaRPr lang="en-US" baseline="0" dirty="0"/>
          </a:p>
          <a:p>
            <a:pPr marL="171450" indent="-171450">
              <a:buFont typeface="Arial" panose="020B0604020202020204" pitchFamily="34" charset="0"/>
              <a:buChar char="•"/>
            </a:pPr>
            <a:r>
              <a:rPr lang="en-US" baseline="0" dirty="0"/>
              <a:t>The authorization endpoint, that the end user interacts with via their browser.</a:t>
            </a:r>
          </a:p>
          <a:p>
            <a:pPr marL="171450" indent="-171450">
              <a:buFont typeface="Arial" panose="020B0604020202020204" pitchFamily="34" charset="0"/>
              <a:buChar char="•"/>
            </a:pPr>
            <a:r>
              <a:rPr lang="en-US" baseline="0" dirty="0"/>
              <a:t>The token endpoint, where the result of the authorization interaction is used to obtain an access token.</a:t>
            </a:r>
          </a:p>
          <a:p>
            <a:pPr marL="171450" indent="-171450">
              <a:buFont typeface="Arial" panose="020B0604020202020204" pitchFamily="34" charset="0"/>
              <a:buChar char="•"/>
            </a:pPr>
            <a:r>
              <a:rPr lang="en-US" baseline="0" dirty="0"/>
              <a:t>The end user management endpoint, where the user can manage their authorization decisions in the future.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These are located at the FHIR® conformance endpoint, advertised as a security extension with URI “http://fhir-registry.smarthealthit.org/</a:t>
            </a:r>
            <a:r>
              <a:rPr lang="en-US" baseline="0" dirty="0" err="1"/>
              <a:t>StructureDefinition</a:t>
            </a:r>
            <a:r>
              <a:rPr lang="en-US" baseline="0" dirty="0"/>
              <a:t>/</a:t>
            </a:r>
            <a:r>
              <a:rPr lang="en-US" baseline="0" dirty="0" err="1"/>
              <a:t>oauth-uris</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58</a:t>
            </a:fld>
            <a:endParaRPr lang="en-US"/>
          </a:p>
        </p:txBody>
      </p:sp>
    </p:spTree>
    <p:extLst>
      <p:ext uri="{BB962C8B-B14F-4D97-AF65-F5344CB8AC3E}">
        <p14:creationId xmlns:p14="http://schemas.microsoft.com/office/powerpoint/2010/main" val="1428691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59</a:t>
            </a:fld>
            <a:endParaRPr lang="en-US"/>
          </a:p>
        </p:txBody>
      </p:sp>
    </p:spTree>
    <p:extLst>
      <p:ext uri="{BB962C8B-B14F-4D97-AF65-F5344CB8AC3E}">
        <p14:creationId xmlns:p14="http://schemas.microsoft.com/office/powerpoint/2010/main" val="3725446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61</a:t>
            </a:fld>
            <a:endParaRPr lang="en-US"/>
          </a:p>
        </p:txBody>
      </p:sp>
    </p:spTree>
    <p:extLst>
      <p:ext uri="{BB962C8B-B14F-4D97-AF65-F5344CB8AC3E}">
        <p14:creationId xmlns:p14="http://schemas.microsoft.com/office/powerpoint/2010/main" val="9471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62</a:t>
            </a:fld>
            <a:endParaRPr lang="en-US"/>
          </a:p>
        </p:txBody>
      </p:sp>
    </p:spTree>
    <p:extLst>
      <p:ext uri="{BB962C8B-B14F-4D97-AF65-F5344CB8AC3E}">
        <p14:creationId xmlns:p14="http://schemas.microsoft.com/office/powerpoint/2010/main" val="76983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63</a:t>
            </a:fld>
            <a:endParaRPr lang="en-US"/>
          </a:p>
        </p:txBody>
      </p:sp>
    </p:spTree>
    <p:extLst>
      <p:ext uri="{BB962C8B-B14F-4D97-AF65-F5344CB8AC3E}">
        <p14:creationId xmlns:p14="http://schemas.microsoft.com/office/powerpoint/2010/main" val="2401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14</a:t>
            </a:fld>
            <a:endParaRPr lang="en-US"/>
          </a:p>
        </p:txBody>
      </p:sp>
    </p:spTree>
    <p:extLst>
      <p:ext uri="{BB962C8B-B14F-4D97-AF65-F5344CB8AC3E}">
        <p14:creationId xmlns:p14="http://schemas.microsoft.com/office/powerpoint/2010/main" val="1196876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65</a:t>
            </a:fld>
            <a:endParaRPr lang="en-US"/>
          </a:p>
        </p:txBody>
      </p:sp>
    </p:spTree>
    <p:extLst>
      <p:ext uri="{BB962C8B-B14F-4D97-AF65-F5344CB8AC3E}">
        <p14:creationId xmlns:p14="http://schemas.microsoft.com/office/powerpoint/2010/main" val="1444754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SMART does not technically</a:t>
            </a:r>
            <a:r>
              <a:rPr lang="en-US" baseline="0" dirty="0"/>
              <a:t> require authorization servers to be fully-compliant OpenID Connect implementations – it only leverages certain aspects of OpenID Connect for user identity.</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66</a:t>
            </a:fld>
            <a:endParaRPr lang="en-US"/>
          </a:p>
        </p:txBody>
      </p:sp>
    </p:spTree>
    <p:extLst>
      <p:ext uri="{BB962C8B-B14F-4D97-AF65-F5344CB8AC3E}">
        <p14:creationId xmlns:p14="http://schemas.microsoft.com/office/powerpoint/2010/main" val="1847003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67</a:t>
            </a:fld>
            <a:endParaRPr lang="en-US"/>
          </a:p>
        </p:txBody>
      </p:sp>
    </p:spTree>
    <p:extLst>
      <p:ext uri="{BB962C8B-B14F-4D97-AF65-F5344CB8AC3E}">
        <p14:creationId xmlns:p14="http://schemas.microsoft.com/office/powerpoint/2010/main" val="1935493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68</a:t>
            </a:fld>
            <a:endParaRPr lang="en-US"/>
          </a:p>
        </p:txBody>
      </p:sp>
    </p:spTree>
    <p:extLst>
      <p:ext uri="{BB962C8B-B14F-4D97-AF65-F5344CB8AC3E}">
        <p14:creationId xmlns:p14="http://schemas.microsoft.com/office/powerpoint/2010/main" val="3764472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69</a:t>
            </a:fld>
            <a:endParaRPr lang="en-US"/>
          </a:p>
        </p:txBody>
      </p:sp>
    </p:spTree>
    <p:extLst>
      <p:ext uri="{BB962C8B-B14F-4D97-AF65-F5344CB8AC3E}">
        <p14:creationId xmlns:p14="http://schemas.microsoft.com/office/powerpoint/2010/main" val="1339630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70</a:t>
            </a:fld>
            <a:endParaRPr lang="en-US"/>
          </a:p>
        </p:txBody>
      </p:sp>
    </p:spTree>
    <p:extLst>
      <p:ext uri="{BB962C8B-B14F-4D97-AF65-F5344CB8AC3E}">
        <p14:creationId xmlns:p14="http://schemas.microsoft.com/office/powerpoint/2010/main" val="2543066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refresh token request is also a x-www-form-</a:t>
            </a:r>
            <a:r>
              <a:rPr lang="en-US" dirty="0" err="1"/>
              <a:t>urlencoded</a:t>
            </a:r>
            <a:r>
              <a:rPr lang="en-US" dirty="0"/>
              <a:t> request, consisting of the refresh token, and identifying</a:t>
            </a:r>
            <a:r>
              <a:rPr lang="en-US" baseline="0" dirty="0"/>
              <a:t> that the request is for a refresh token.</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74</a:t>
            </a:fld>
            <a:endParaRPr lang="en-US"/>
          </a:p>
        </p:txBody>
      </p:sp>
    </p:spTree>
    <p:extLst>
      <p:ext uri="{BB962C8B-B14F-4D97-AF65-F5344CB8AC3E}">
        <p14:creationId xmlns:p14="http://schemas.microsoft.com/office/powerpoint/2010/main" val="471076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refresh token response is also JSON.  </a:t>
            </a:r>
          </a:p>
        </p:txBody>
      </p:sp>
      <p:sp>
        <p:nvSpPr>
          <p:cNvPr id="4" name="Slide Number Placeholder 3"/>
          <p:cNvSpPr>
            <a:spLocks noGrp="1"/>
          </p:cNvSpPr>
          <p:nvPr>
            <p:ph type="sldNum" sz="quarter" idx="10"/>
          </p:nvPr>
        </p:nvSpPr>
        <p:spPr/>
        <p:txBody>
          <a:bodyPr/>
          <a:lstStyle/>
          <a:p>
            <a:fld id="{6B689994-7BD6-4410-875F-2CADCD92BFF6}" type="slidenum">
              <a:rPr lang="en-US" smtClean="0"/>
              <a:t>75</a:t>
            </a:fld>
            <a:endParaRPr lang="en-US"/>
          </a:p>
        </p:txBody>
      </p:sp>
    </p:spTree>
    <p:extLst>
      <p:ext uri="{BB962C8B-B14F-4D97-AF65-F5344CB8AC3E}">
        <p14:creationId xmlns:p14="http://schemas.microsoft.com/office/powerpoint/2010/main" val="2153545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79</a:t>
            </a:fld>
            <a:endParaRPr lang="en-US"/>
          </a:p>
        </p:txBody>
      </p:sp>
    </p:spTree>
    <p:extLst>
      <p:ext uri="{BB962C8B-B14F-4D97-AF65-F5344CB8AC3E}">
        <p14:creationId xmlns:p14="http://schemas.microsoft.com/office/powerpoint/2010/main" val="1338901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83</a:t>
            </a:fld>
            <a:endParaRPr lang="en-US"/>
          </a:p>
        </p:txBody>
      </p:sp>
    </p:spTree>
    <p:extLst>
      <p:ext uri="{BB962C8B-B14F-4D97-AF65-F5344CB8AC3E}">
        <p14:creationId xmlns:p14="http://schemas.microsoft.com/office/powerpoint/2010/main" val="152965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15</a:t>
            </a:fld>
            <a:endParaRPr lang="en-US"/>
          </a:p>
        </p:txBody>
      </p:sp>
    </p:spTree>
    <p:extLst>
      <p:ext uri="{BB962C8B-B14F-4D97-AF65-F5344CB8AC3E}">
        <p14:creationId xmlns:p14="http://schemas.microsoft.com/office/powerpoint/2010/main" val="1245532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85</a:t>
            </a:fld>
            <a:endParaRPr lang="en-US"/>
          </a:p>
        </p:txBody>
      </p:sp>
    </p:spTree>
    <p:extLst>
      <p:ext uri="{BB962C8B-B14F-4D97-AF65-F5344CB8AC3E}">
        <p14:creationId xmlns:p14="http://schemas.microsoft.com/office/powerpoint/2010/main" val="809773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more information, see “OAuth 2.0 for Native Apps”:</a:t>
            </a:r>
          </a:p>
          <a:p>
            <a:endParaRPr lang="en-US" dirty="0"/>
          </a:p>
          <a:p>
            <a:r>
              <a:rPr lang="en-US" dirty="0"/>
              <a:t>https://tools.ietf.org/html/draft-ietf-oauth-native-apps-05</a:t>
            </a:r>
          </a:p>
        </p:txBody>
      </p:sp>
      <p:sp>
        <p:nvSpPr>
          <p:cNvPr id="4" name="Slide Number Placeholder 3"/>
          <p:cNvSpPr>
            <a:spLocks noGrp="1"/>
          </p:cNvSpPr>
          <p:nvPr>
            <p:ph type="sldNum" sz="quarter" idx="10"/>
          </p:nvPr>
        </p:nvSpPr>
        <p:spPr/>
        <p:txBody>
          <a:bodyPr/>
          <a:lstStyle/>
          <a:p>
            <a:fld id="{6B689994-7BD6-4410-875F-2CADCD92BFF6}" type="slidenum">
              <a:rPr lang="en-US" smtClean="0"/>
              <a:t>90</a:t>
            </a:fld>
            <a:endParaRPr lang="en-US"/>
          </a:p>
        </p:txBody>
      </p:sp>
    </p:spTree>
    <p:extLst>
      <p:ext uri="{BB962C8B-B14F-4D97-AF65-F5344CB8AC3E}">
        <p14:creationId xmlns:p14="http://schemas.microsoft.com/office/powerpoint/2010/main" val="439454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more information, see “OAuth 2.0 for Native Apps”:</a:t>
            </a:r>
          </a:p>
          <a:p>
            <a:endParaRPr lang="en-US" dirty="0"/>
          </a:p>
          <a:p>
            <a:r>
              <a:rPr lang="en-US" dirty="0"/>
              <a:t>https://tools.ietf.org/html/draft-ietf-oauth-native-apps-05</a:t>
            </a:r>
          </a:p>
        </p:txBody>
      </p:sp>
      <p:sp>
        <p:nvSpPr>
          <p:cNvPr id="4" name="Slide Number Placeholder 3"/>
          <p:cNvSpPr>
            <a:spLocks noGrp="1"/>
          </p:cNvSpPr>
          <p:nvPr>
            <p:ph type="sldNum" sz="quarter" idx="10"/>
          </p:nvPr>
        </p:nvSpPr>
        <p:spPr/>
        <p:txBody>
          <a:bodyPr/>
          <a:lstStyle/>
          <a:p>
            <a:fld id="{6B689994-7BD6-4410-875F-2CADCD92BFF6}" type="slidenum">
              <a:rPr lang="en-US" smtClean="0"/>
              <a:t>91</a:t>
            </a:fld>
            <a:endParaRPr lang="en-US"/>
          </a:p>
        </p:txBody>
      </p:sp>
    </p:spTree>
    <p:extLst>
      <p:ext uri="{BB962C8B-B14F-4D97-AF65-F5344CB8AC3E}">
        <p14:creationId xmlns:p14="http://schemas.microsoft.com/office/powerpoint/2010/main" val="1492020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authorization guide has more</a:t>
            </a:r>
            <a:r>
              <a:rPr lang="en-US" baseline="0" dirty="0"/>
              <a:t> comprehensive guidance on many topics, including many of the special use cases we briefly touched on today, such as OpenID Connect.  We encourage you to read these guides, as well as the underlying specifications to become more acquainted with the security models in use.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92</a:t>
            </a:fld>
            <a:endParaRPr lang="en-US"/>
          </a:p>
        </p:txBody>
      </p:sp>
    </p:spTree>
    <p:extLst>
      <p:ext uri="{BB962C8B-B14F-4D97-AF65-F5344CB8AC3E}">
        <p14:creationId xmlns:p14="http://schemas.microsoft.com/office/powerpoint/2010/main" val="1182639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93</a:t>
            </a:fld>
            <a:endParaRPr lang="en-US"/>
          </a:p>
        </p:txBody>
      </p:sp>
    </p:spTree>
    <p:extLst>
      <p:ext uri="{BB962C8B-B14F-4D97-AF65-F5344CB8AC3E}">
        <p14:creationId xmlns:p14="http://schemas.microsoft.com/office/powerpoint/2010/main" val="1215790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system is something</a:t>
            </a:r>
            <a:r>
              <a:rPr lang="en-US" baseline="0" dirty="0"/>
              <a:t> that runs as a dedicated process, such as a scheduled script, or an interface.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94</a:t>
            </a:fld>
            <a:endParaRPr lang="en-US"/>
          </a:p>
        </p:txBody>
      </p:sp>
    </p:spTree>
    <p:extLst>
      <p:ext uri="{BB962C8B-B14F-4D97-AF65-F5344CB8AC3E}">
        <p14:creationId xmlns:p14="http://schemas.microsoft.com/office/powerpoint/2010/main" val="21563172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a:t>
            </a:r>
            <a:r>
              <a:rPr lang="en-US" baseline="0" dirty="0"/>
              <a:t> known as “system access” or “B2B”, the client credentials flow allows an application to directly interact with the authorization server to obtain access tokens.  In this manner, the application’s credentials are not being exposed directly to resource servers, and allows for client applications to delegate access tokens to other parts of its architecture.</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95</a:t>
            </a:fld>
            <a:endParaRPr lang="en-US"/>
          </a:p>
        </p:txBody>
      </p:sp>
    </p:spTree>
    <p:extLst>
      <p:ext uri="{BB962C8B-B14F-4D97-AF65-F5344CB8AC3E}">
        <p14:creationId xmlns:p14="http://schemas.microsoft.com/office/powerpoint/2010/main" val="21991221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 to the user authorization workflow, fetch the FHIR Conformance document and retrieve the “token” endpoint.</a:t>
            </a:r>
          </a:p>
        </p:txBody>
      </p:sp>
      <p:sp>
        <p:nvSpPr>
          <p:cNvPr id="4" name="Slide Number Placeholder 3"/>
          <p:cNvSpPr>
            <a:spLocks noGrp="1"/>
          </p:cNvSpPr>
          <p:nvPr>
            <p:ph type="sldNum" sz="quarter" idx="10"/>
          </p:nvPr>
        </p:nvSpPr>
        <p:spPr/>
        <p:txBody>
          <a:bodyPr/>
          <a:lstStyle/>
          <a:p>
            <a:fld id="{6B689994-7BD6-4410-875F-2CADCD92BFF6}" type="slidenum">
              <a:rPr lang="en-US" smtClean="0"/>
              <a:t>96</a:t>
            </a:fld>
            <a:endParaRPr lang="en-US"/>
          </a:p>
        </p:txBody>
      </p:sp>
    </p:spTree>
    <p:extLst>
      <p:ext uri="{BB962C8B-B14F-4D97-AF65-F5344CB8AC3E}">
        <p14:creationId xmlns:p14="http://schemas.microsoft.com/office/powerpoint/2010/main" val="3642727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97</a:t>
            </a:fld>
            <a:endParaRPr lang="en-US"/>
          </a:p>
        </p:txBody>
      </p:sp>
    </p:spTree>
    <p:extLst>
      <p:ext uri="{BB962C8B-B14F-4D97-AF65-F5344CB8AC3E}">
        <p14:creationId xmlns:p14="http://schemas.microsoft.com/office/powerpoint/2010/main" val="2805034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98</a:t>
            </a:fld>
            <a:endParaRPr lang="en-US"/>
          </a:p>
        </p:txBody>
      </p:sp>
    </p:spTree>
    <p:extLst>
      <p:ext uri="{BB962C8B-B14F-4D97-AF65-F5344CB8AC3E}">
        <p14:creationId xmlns:p14="http://schemas.microsoft.com/office/powerpoint/2010/main" val="154847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Your app doesn’t have</a:t>
            </a:r>
            <a:r>
              <a:rPr lang="en-US" baseline="0" dirty="0"/>
              <a:t> to manage credentials, the user doesn’t have to deal with issues associated with putting their credentials in individual apps, and there’s less opportunity for risk of credentials being leaked.</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16</a:t>
            </a:fld>
            <a:endParaRPr lang="en-US"/>
          </a:p>
        </p:txBody>
      </p:sp>
    </p:spTree>
    <p:extLst>
      <p:ext uri="{BB962C8B-B14F-4D97-AF65-F5344CB8AC3E}">
        <p14:creationId xmlns:p14="http://schemas.microsoft.com/office/powerpoint/2010/main" val="2661040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99</a:t>
            </a:fld>
            <a:endParaRPr lang="en-US"/>
          </a:p>
        </p:txBody>
      </p:sp>
    </p:spTree>
    <p:extLst>
      <p:ext uri="{BB962C8B-B14F-4D97-AF65-F5344CB8AC3E}">
        <p14:creationId xmlns:p14="http://schemas.microsoft.com/office/powerpoint/2010/main" val="169077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17</a:t>
            </a:fld>
            <a:endParaRPr lang="en-US"/>
          </a:p>
        </p:txBody>
      </p:sp>
    </p:spTree>
    <p:extLst>
      <p:ext uri="{BB962C8B-B14F-4D97-AF65-F5344CB8AC3E}">
        <p14:creationId xmlns:p14="http://schemas.microsoft.com/office/powerpoint/2010/main" val="3714764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a:t>
            </a:r>
            <a:r>
              <a:rPr lang="en-US" baseline="0" dirty="0"/>
              <a:t> understand SMART on FHIR, you’ll need a base understanding of how the OAuth 2 framework functions.  The following is a high-level overview of how systems based on OAuth 2 function, and how app developers generally interact with them.  These steps aren’t specific to Cerner, and aren’t even necessarily specific to SMART.</a:t>
            </a:r>
            <a:endParaRPr lang="en-US" dirty="0"/>
          </a:p>
        </p:txBody>
      </p:sp>
      <p:sp>
        <p:nvSpPr>
          <p:cNvPr id="4" name="Slide Number Placeholder 3"/>
          <p:cNvSpPr>
            <a:spLocks noGrp="1"/>
          </p:cNvSpPr>
          <p:nvPr>
            <p:ph type="sldNum" sz="quarter" idx="10"/>
          </p:nvPr>
        </p:nvSpPr>
        <p:spPr/>
        <p:txBody>
          <a:bodyPr/>
          <a:lstStyle/>
          <a:p>
            <a:fld id="{6B689994-7BD6-4410-875F-2CADCD92BFF6}" type="slidenum">
              <a:rPr lang="en-US" smtClean="0"/>
              <a:t>18</a:t>
            </a:fld>
            <a:endParaRPr lang="en-US"/>
          </a:p>
        </p:txBody>
      </p:sp>
    </p:spTree>
    <p:extLst>
      <p:ext uri="{BB962C8B-B14F-4D97-AF65-F5344CB8AC3E}">
        <p14:creationId xmlns:p14="http://schemas.microsoft.com/office/powerpoint/2010/main" val="260860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traditional authentication schemes,</a:t>
            </a:r>
            <a:r>
              <a:rPr lang="en-US" baseline="0" dirty="0"/>
              <a:t> the user supplies a username and password to their client application.  This application, in turn, supplies it to the server as proof of the user’s identity; in turn, the server issues a time-bound secret (a user’s “session”) such that it does not have to continue to re-verify credentials.  In some architectures, the “secret” is effectively those used in the underlying communication protocol (the connection itself is proof), in web applications, a cookie is traditionally sent to track a user’s session.</a:t>
            </a:r>
          </a:p>
          <a:p>
            <a:endParaRPr lang="en-US" baseline="0" dirty="0"/>
          </a:p>
          <a:p>
            <a:endParaRPr lang="en-US" baseline="0" dirty="0"/>
          </a:p>
          <a:p>
            <a:r>
              <a:rPr lang="en-US" baseline="0" dirty="0"/>
              <a:t>Presenter Note:</a:t>
            </a:r>
          </a:p>
          <a:p>
            <a:r>
              <a:rPr lang="en-US" baseline="0" dirty="0"/>
              <a:t>UML Content </a:t>
            </a:r>
          </a:p>
          <a:p>
            <a:endParaRPr lang="en-US" baseline="0" dirty="0"/>
          </a:p>
          <a:p>
            <a:r>
              <a:rPr lang="en-US" baseline="0" dirty="0"/>
              <a:t>title Traditional Client/Server Authentication</a:t>
            </a:r>
          </a:p>
          <a:p>
            <a:endParaRPr lang="en-US" baseline="0" dirty="0"/>
          </a:p>
          <a:p>
            <a:r>
              <a:rPr lang="en-US" baseline="0" dirty="0"/>
              <a:t>participant User</a:t>
            </a:r>
          </a:p>
          <a:p>
            <a:r>
              <a:rPr lang="en-US" baseline="0" dirty="0"/>
              <a:t>participant Client Application</a:t>
            </a:r>
          </a:p>
          <a:p>
            <a:r>
              <a:rPr lang="en-US" baseline="0" dirty="0"/>
              <a:t>participant Resource Server</a:t>
            </a:r>
          </a:p>
          <a:p>
            <a:endParaRPr lang="en-US" baseline="0" dirty="0"/>
          </a:p>
          <a:p>
            <a:r>
              <a:rPr lang="en-US" baseline="0" dirty="0"/>
              <a:t>activate User</a:t>
            </a:r>
          </a:p>
          <a:p>
            <a:r>
              <a:rPr lang="en-US" baseline="0" dirty="0"/>
              <a:t>User-&gt;Client Application: Access Application</a:t>
            </a:r>
          </a:p>
          <a:p>
            <a:r>
              <a:rPr lang="en-US" baseline="0" dirty="0"/>
              <a:t>activate Client Application</a:t>
            </a:r>
          </a:p>
          <a:p>
            <a:endParaRPr lang="en-US" baseline="0" dirty="0"/>
          </a:p>
          <a:p>
            <a:r>
              <a:rPr lang="en-US" baseline="0" dirty="0"/>
              <a:t>Client Application-&gt;User: Prompt for Username, Password</a:t>
            </a:r>
          </a:p>
          <a:p>
            <a:r>
              <a:rPr lang="en-US" baseline="0" dirty="0"/>
              <a:t>activate User</a:t>
            </a:r>
          </a:p>
          <a:p>
            <a:r>
              <a:rPr lang="en-US" baseline="0" dirty="0"/>
              <a:t>User--&gt;Client Application: Enter Username, Password</a:t>
            </a:r>
          </a:p>
          <a:p>
            <a:r>
              <a:rPr lang="en-US" baseline="0" dirty="0"/>
              <a:t>deactivate User</a:t>
            </a:r>
          </a:p>
          <a:p>
            <a:r>
              <a:rPr lang="en-US" baseline="0" dirty="0"/>
              <a:t>Client Application-&gt;Resource Server: Establish Session with Username, Password</a:t>
            </a:r>
          </a:p>
          <a:p>
            <a:r>
              <a:rPr lang="en-US" baseline="0" dirty="0"/>
              <a:t>activate Resource Server</a:t>
            </a:r>
          </a:p>
          <a:p>
            <a:r>
              <a:rPr lang="en-US" baseline="0" dirty="0"/>
              <a:t>Resource Server--&gt;Client Application: Return Session Identifier / Secret</a:t>
            </a:r>
          </a:p>
          <a:p>
            <a:r>
              <a:rPr lang="en-US" baseline="0" dirty="0"/>
              <a:t>Client Application-&gt;Resource Server: Request Protected Resource w/Secret</a:t>
            </a:r>
          </a:p>
          <a:p>
            <a:r>
              <a:rPr lang="en-US" baseline="0" dirty="0"/>
              <a:t>Resource Server--&gt;Client Application: Return Protected Resource</a:t>
            </a:r>
          </a:p>
          <a:p>
            <a:r>
              <a:rPr lang="en-US" baseline="0" dirty="0"/>
              <a:t>deactivate Resource Server</a:t>
            </a:r>
          </a:p>
          <a:p>
            <a:r>
              <a:rPr lang="en-US" baseline="0" dirty="0"/>
              <a:t>Client Application--&gt;User: Display Protected Resource Content</a:t>
            </a:r>
          </a:p>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19</a:t>
            </a:fld>
            <a:endParaRPr lang="en-US"/>
          </a:p>
        </p:txBody>
      </p:sp>
    </p:spTree>
    <p:extLst>
      <p:ext uri="{BB962C8B-B14F-4D97-AF65-F5344CB8AC3E}">
        <p14:creationId xmlns:p14="http://schemas.microsoft.com/office/powerpoint/2010/main" val="357726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 OAuth 2 framework adds an additional actor (Authorization Server); interactions involving authentication and consent are brokered directly between it and the user (referred to in OAuth 2 as the “resource owner”).</a:t>
            </a:r>
          </a:p>
          <a:p>
            <a:endParaRPr lang="en-US" baseline="0" dirty="0"/>
          </a:p>
          <a:p>
            <a:r>
              <a:rPr lang="en-US" baseline="0" dirty="0"/>
              <a:t>In this manner, neither the client application or services need to be aware of how the user is authenticated.</a:t>
            </a:r>
          </a:p>
          <a:p>
            <a:endParaRPr lang="en-US" baseline="0" dirty="0"/>
          </a:p>
          <a:p>
            <a:r>
              <a:rPr lang="en-US" baseline="0" dirty="0"/>
              <a:t>title OAuth 2 Framework “Code Flow”</a:t>
            </a:r>
          </a:p>
          <a:p>
            <a:endParaRPr lang="en-US" baseline="0" dirty="0"/>
          </a:p>
          <a:p>
            <a:r>
              <a:rPr lang="en-US" baseline="0" dirty="0"/>
              <a:t>participant Resource Owner</a:t>
            </a:r>
          </a:p>
          <a:p>
            <a:r>
              <a:rPr lang="en-US" baseline="0" dirty="0"/>
              <a:t>participant Client Application</a:t>
            </a:r>
          </a:p>
          <a:p>
            <a:r>
              <a:rPr lang="en-US" baseline="0" dirty="0"/>
              <a:t>participant Authorization Server</a:t>
            </a:r>
          </a:p>
          <a:p>
            <a:r>
              <a:rPr lang="en-US" baseline="0" dirty="0"/>
              <a:t>participant Resource Server</a:t>
            </a:r>
          </a:p>
          <a:p>
            <a:endParaRPr lang="en-US" baseline="0" dirty="0"/>
          </a:p>
          <a:p>
            <a:r>
              <a:rPr lang="en-US" baseline="0" dirty="0"/>
              <a:t>activate Resource Owner</a:t>
            </a:r>
          </a:p>
          <a:p>
            <a:r>
              <a:rPr lang="en-US" baseline="0" dirty="0"/>
              <a:t>Resource Owner-&gt;Client Application: Access Application</a:t>
            </a:r>
          </a:p>
          <a:p>
            <a:r>
              <a:rPr lang="en-US" baseline="0" dirty="0"/>
              <a:t>activate Client Application</a:t>
            </a:r>
          </a:p>
          <a:p>
            <a:r>
              <a:rPr lang="en-US" baseline="0" dirty="0"/>
              <a:t>Client Application-&gt;Authorization Server: Request Authorization</a:t>
            </a:r>
          </a:p>
          <a:p>
            <a:r>
              <a:rPr lang="en-US" baseline="0" dirty="0"/>
              <a:t>activate Authorization Server</a:t>
            </a:r>
          </a:p>
          <a:p>
            <a:r>
              <a:rPr lang="en-US" baseline="0" dirty="0"/>
              <a:t>Authorization Server-&gt;Resource Owner:  Request proof of identity, consent</a:t>
            </a:r>
          </a:p>
          <a:p>
            <a:r>
              <a:rPr lang="en-US" baseline="0" dirty="0"/>
              <a:t>activate Resource Owner</a:t>
            </a:r>
          </a:p>
          <a:p>
            <a:r>
              <a:rPr lang="en-US" baseline="0" dirty="0"/>
              <a:t>Resource Owner--&gt;Authorization Server: Provide proof of identity, consent</a:t>
            </a:r>
          </a:p>
          <a:p>
            <a:r>
              <a:rPr lang="en-US" baseline="0" dirty="0"/>
              <a:t>deactivate Resource Owner</a:t>
            </a:r>
          </a:p>
          <a:p>
            <a:r>
              <a:rPr lang="en-US" baseline="0" dirty="0"/>
              <a:t>Authorization Server--&gt;Client Application: Return Authorization</a:t>
            </a:r>
          </a:p>
          <a:p>
            <a:r>
              <a:rPr lang="en-US" baseline="0" dirty="0"/>
              <a:t>deactivate Authorization Server</a:t>
            </a:r>
          </a:p>
          <a:p>
            <a:r>
              <a:rPr lang="en-US" baseline="0" dirty="0"/>
              <a:t>Client Application-&gt;Resource Server: Request Protected Resource w/Authorization</a:t>
            </a:r>
          </a:p>
          <a:p>
            <a:r>
              <a:rPr lang="en-US" baseline="0" dirty="0"/>
              <a:t>activate Resource Server</a:t>
            </a:r>
          </a:p>
          <a:p>
            <a:r>
              <a:rPr lang="en-US" baseline="0" dirty="0"/>
              <a:t>Resource Server--&gt;Client Application: Return Protected Resource</a:t>
            </a:r>
          </a:p>
          <a:p>
            <a:r>
              <a:rPr lang="en-US" baseline="0" dirty="0"/>
              <a:t>deactivate Resource Server</a:t>
            </a:r>
          </a:p>
          <a:p>
            <a:r>
              <a:rPr lang="en-US" baseline="0" dirty="0"/>
              <a:t>Client Application--&gt;Resource Owner: Display Protected Resource Content</a:t>
            </a:r>
          </a:p>
          <a:p>
            <a:endParaRPr lang="en-US" baseline="0" dirty="0"/>
          </a:p>
        </p:txBody>
      </p:sp>
      <p:sp>
        <p:nvSpPr>
          <p:cNvPr id="4" name="Slide Number Placeholder 3"/>
          <p:cNvSpPr>
            <a:spLocks noGrp="1"/>
          </p:cNvSpPr>
          <p:nvPr>
            <p:ph type="sldNum" sz="quarter" idx="10"/>
          </p:nvPr>
        </p:nvSpPr>
        <p:spPr/>
        <p:txBody>
          <a:bodyPr/>
          <a:lstStyle/>
          <a:p>
            <a:fld id="{6B689994-7BD6-4410-875F-2CADCD92BFF6}" type="slidenum">
              <a:rPr lang="en-US" smtClean="0"/>
              <a:t>20</a:t>
            </a:fld>
            <a:endParaRPr lang="en-US"/>
          </a:p>
        </p:txBody>
      </p:sp>
    </p:spTree>
    <p:extLst>
      <p:ext uri="{BB962C8B-B14F-4D97-AF65-F5344CB8AC3E}">
        <p14:creationId xmlns:p14="http://schemas.microsoft.com/office/powerpoint/2010/main" val="9266513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no imag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2" y="-21381"/>
            <a:ext cx="12191996" cy="6907814"/>
          </a:xfrm>
          <a:prstGeom prst="rect">
            <a:avLst/>
          </a:prstGeom>
        </p:spPr>
      </p:pic>
      <p:sp>
        <p:nvSpPr>
          <p:cNvPr id="10" name="Text Placeholder 13"/>
          <p:cNvSpPr>
            <a:spLocks noGrp="1"/>
          </p:cNvSpPr>
          <p:nvPr userDrawn="1">
            <p:ph type="body" sz="quarter" idx="10" hasCustomPrompt="1"/>
          </p:nvPr>
        </p:nvSpPr>
        <p:spPr>
          <a:xfrm>
            <a:off x="5962812" y="4958862"/>
            <a:ext cx="5346541" cy="417164"/>
          </a:xfrm>
          <a:prstGeom prst="rect">
            <a:avLst/>
          </a:prstGeom>
        </p:spPr>
        <p:txBody>
          <a:bodyPr/>
          <a:lstStyle>
            <a:lvl1pPr marL="0" indent="0">
              <a:buNone/>
              <a:defRPr sz="2200" baseline="0">
                <a:solidFill>
                  <a:schemeClr val="accent5">
                    <a:lumMod val="50000"/>
                  </a:schemeClr>
                </a:solidFill>
                <a:latin typeface="Arial" pitchFamily="34" charset="0"/>
                <a:cs typeface="Arial" pitchFamily="34" charset="0"/>
              </a:defRPr>
            </a:lvl1pPr>
          </a:lstStyle>
          <a:p>
            <a:pPr lvl="0"/>
            <a:r>
              <a:rPr lang="en-US" dirty="0"/>
              <a:t>Presenter Name</a:t>
            </a:r>
          </a:p>
        </p:txBody>
      </p:sp>
      <p:sp>
        <p:nvSpPr>
          <p:cNvPr id="11" name="Text Placeholder 13"/>
          <p:cNvSpPr>
            <a:spLocks noGrp="1"/>
          </p:cNvSpPr>
          <p:nvPr userDrawn="1">
            <p:ph type="body" sz="quarter" idx="12" hasCustomPrompt="1"/>
          </p:nvPr>
        </p:nvSpPr>
        <p:spPr>
          <a:xfrm>
            <a:off x="5962812" y="5376026"/>
            <a:ext cx="5229662" cy="287257"/>
          </a:xfrm>
          <a:prstGeom prst="rect">
            <a:avLst/>
          </a:prstGeom>
        </p:spPr>
        <p:txBody>
          <a:bodyPr>
            <a:noAutofit/>
          </a:bodyPr>
          <a:lstStyle>
            <a:lvl1pPr marL="0" indent="0">
              <a:buNone/>
              <a:defRPr sz="1600" i="1" baseline="0">
                <a:solidFill>
                  <a:schemeClr val="accent5">
                    <a:lumMod val="50000"/>
                  </a:schemeClr>
                </a:solidFill>
                <a:latin typeface="Arial" pitchFamily="34" charset="0"/>
                <a:cs typeface="Arial" pitchFamily="34" charset="0"/>
              </a:defRPr>
            </a:lvl1pPr>
          </a:lstStyle>
          <a:p>
            <a:pPr lvl="0"/>
            <a:r>
              <a:rPr lang="en-US" dirty="0"/>
              <a:t>Presenter Title</a:t>
            </a:r>
          </a:p>
        </p:txBody>
      </p:sp>
      <p:sp>
        <p:nvSpPr>
          <p:cNvPr id="4" name="Title 3"/>
          <p:cNvSpPr>
            <a:spLocks noGrp="1"/>
          </p:cNvSpPr>
          <p:nvPr userDrawn="1">
            <p:ph type="title"/>
          </p:nvPr>
        </p:nvSpPr>
        <p:spPr>
          <a:xfrm>
            <a:off x="5962812" y="4416995"/>
            <a:ext cx="5816600" cy="541867"/>
          </a:xfrm>
          <a:prstGeom prst="rect">
            <a:avLst/>
          </a:prstGeom>
        </p:spPr>
        <p:txBody>
          <a:bodyPr anchor="t">
            <a:normAutofit/>
          </a:bodyPr>
          <a:lstStyle>
            <a:lvl1pPr>
              <a:lnSpc>
                <a:spcPct val="90000"/>
              </a:lnSpc>
              <a:defRPr sz="2800">
                <a:solidFill>
                  <a:schemeClr val="accent5">
                    <a:lumMod val="5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084487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2" y="1280160"/>
            <a:ext cx="5255683" cy="2332616"/>
          </a:xfrm>
        </p:spPr>
        <p:txBody>
          <a:bodyPr/>
          <a:lstStyle>
            <a:lvl1pPr marL="0" indent="0">
              <a:buNone/>
              <a:defRPr/>
            </a:lvl1pPr>
          </a:lstStyle>
          <a:p>
            <a:r>
              <a:rPr lang="en-US"/>
              <a:t>Click icon to add picture</a:t>
            </a:r>
            <a:endParaRPr lang="en-US" dirty="0"/>
          </a:p>
        </p:txBody>
      </p:sp>
      <p:sp>
        <p:nvSpPr>
          <p:cNvPr id="9" name="Content Placeholder 8"/>
          <p:cNvSpPr>
            <a:spLocks noGrp="1"/>
          </p:cNvSpPr>
          <p:nvPr>
            <p:ph sz="quarter" idx="14"/>
          </p:nvPr>
        </p:nvSpPr>
        <p:spPr>
          <a:xfrm>
            <a:off x="6089401" y="1279526"/>
            <a:ext cx="4883399" cy="4772025"/>
          </a:xfrm>
        </p:spPr>
        <p:txBody>
          <a:bodyPr/>
          <a:lstStyle>
            <a:lvl1pPr>
              <a:defRPr sz="2400"/>
            </a:lvl1pPr>
            <a:lvl2pPr>
              <a:defRPr sz="2200"/>
            </a:lvl2pPr>
            <a:lvl3pPr>
              <a:defRPr sz="2000"/>
            </a:lvl3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5"/>
          <p:cNvSpPr>
            <a:spLocks noGrp="1"/>
          </p:cNvSpPr>
          <p:nvPr>
            <p:ph type="pic" sz="quarter" idx="15"/>
          </p:nvPr>
        </p:nvSpPr>
        <p:spPr>
          <a:xfrm>
            <a:off x="420522" y="3718934"/>
            <a:ext cx="5255683" cy="233261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637473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grpSp>
        <p:nvGrpSpPr>
          <p:cNvPr id="15" name="Group 14"/>
          <p:cNvGrpSpPr/>
          <p:nvPr userDrawn="1"/>
        </p:nvGrpSpPr>
        <p:grpSpPr>
          <a:xfrm>
            <a:off x="1" y="-5942"/>
            <a:ext cx="12191998" cy="6903720"/>
            <a:chOff x="1" y="2698"/>
            <a:chExt cx="12191998" cy="6855302"/>
          </a:xfrm>
        </p:grpSpPr>
        <p:pic>
          <p:nvPicPr>
            <p:cNvPr id="16"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31820" r="996" b="970"/>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p:nvPr/>
        </p:nvSpPr>
        <p:spPr>
          <a:xfrm>
            <a:off x="9735892" y="2845967"/>
            <a:ext cx="1997829" cy="2041732"/>
          </a:xfrm>
          <a:prstGeom prst="rect">
            <a:avLst/>
          </a:prstGeom>
        </p:spPr>
        <p:txBody>
          <a:bodyPr/>
          <a:lstStyle/>
          <a:p>
            <a:pPr>
              <a:defRPr/>
            </a:pPr>
            <a:r>
              <a:rPr lang="en-US" sz="20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6" name="TextBox 5"/>
          <p:cNvSpPr txBox="1"/>
          <p:nvPr/>
        </p:nvSpPr>
        <p:spPr>
          <a:xfrm>
            <a:off x="1113433" y="947415"/>
            <a:ext cx="1964267" cy="2142907"/>
          </a:xfrm>
          <a:prstGeom prst="rect">
            <a:avLst/>
          </a:prstGeom>
          <a:ln>
            <a:noFill/>
          </a:ln>
          <a:effectLst/>
        </p:spPr>
        <p:txBody>
          <a:bodyPr/>
          <a:lstStyle/>
          <a:p>
            <a:pPr>
              <a:defRPr/>
            </a:pPr>
            <a:r>
              <a:rPr lang="en-US" sz="20000" b="0" cap="none" spc="0" dirty="0">
                <a:ln>
                  <a:noFill/>
                </a:ln>
                <a:solidFill>
                  <a:schemeClr val="accent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1">
                  <a:lumMod val="40000"/>
                  <a:lumOff val="60000"/>
                </a:schemeClr>
              </a:solidFill>
              <a:effectLst/>
              <a:latin typeface="+mn-lt"/>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2011681" y="1969705"/>
            <a:ext cx="7841402" cy="1871662"/>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8" name="Text Placeholder 10"/>
          <p:cNvSpPr>
            <a:spLocks noGrp="1"/>
          </p:cNvSpPr>
          <p:nvPr>
            <p:ph type="body" sz="quarter" idx="11" hasCustomPrompt="1"/>
          </p:nvPr>
        </p:nvSpPr>
        <p:spPr>
          <a:xfrm>
            <a:off x="5160825" y="4419881"/>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9" name="Text Placeholder 10"/>
          <p:cNvSpPr>
            <a:spLocks noGrp="1"/>
          </p:cNvSpPr>
          <p:nvPr>
            <p:ph type="body" sz="quarter" idx="12" hasCustomPrompt="1"/>
          </p:nvPr>
        </p:nvSpPr>
        <p:spPr>
          <a:xfrm>
            <a:off x="5170185" y="5080517"/>
            <a:ext cx="4692257"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0" name="Text Placeholder 10"/>
          <p:cNvSpPr>
            <a:spLocks noGrp="1"/>
          </p:cNvSpPr>
          <p:nvPr>
            <p:ph type="body" sz="quarter" idx="13" hasCustomPrompt="1"/>
          </p:nvPr>
        </p:nvSpPr>
        <p:spPr>
          <a:xfrm>
            <a:off x="5164429" y="4774552"/>
            <a:ext cx="4692257"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9" name="TextBox 18"/>
          <p:cNvSpPr txBox="1"/>
          <p:nvPr userDrawn="1"/>
        </p:nvSpPr>
        <p:spPr>
          <a:xfrm>
            <a:off x="11561332" y="6474369"/>
            <a:ext cx="420460" cy="276999"/>
          </a:xfrm>
          <a:prstGeom prst="rect">
            <a:avLst/>
          </a:prstGeom>
          <a:noFill/>
        </p:spPr>
        <p:txBody>
          <a:bodyPr wrap="square" rtlCol="0">
            <a:spAutoFit/>
          </a:bodyPr>
          <a:lstStyle/>
          <a:p>
            <a:fld id="{39B9A8E6-500A-494F-8511-CB834C088D51}" type="slidenum">
              <a:rPr lang="en-US" sz="1200" smtClean="0">
                <a:solidFill>
                  <a:schemeClr val="accent1">
                    <a:lumMod val="40000"/>
                    <a:lumOff val="60000"/>
                  </a:schemeClr>
                </a:solidFill>
              </a:rPr>
              <a:t>‹#›</a:t>
            </a:fld>
            <a:endParaRPr lang="en-US" sz="1200" dirty="0">
              <a:solidFill>
                <a:schemeClr val="accent1">
                  <a:lumMod val="40000"/>
                  <a:lumOff val="60000"/>
                </a:schemeClr>
              </a:solidFill>
            </a:endParaRPr>
          </a:p>
        </p:txBody>
      </p:sp>
    </p:spTree>
    <p:extLst>
      <p:ext uri="{BB962C8B-B14F-4D97-AF65-F5344CB8AC3E}">
        <p14:creationId xmlns:p14="http://schemas.microsoft.com/office/powerpoint/2010/main" val="3957270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914" r="996" b="970"/>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a:lstStyle/>
          <a:p>
            <a:pPr>
              <a:defRPr/>
            </a:pPr>
            <a:r>
              <a:rPr lang="en-US" sz="20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0" name="TextBox 19"/>
          <p:cNvSpPr txBox="1"/>
          <p:nvPr userDrawn="1"/>
        </p:nvSpPr>
        <p:spPr>
          <a:xfrm>
            <a:off x="1113433" y="947415"/>
            <a:ext cx="1964267" cy="2142907"/>
          </a:xfrm>
          <a:prstGeom prst="rect">
            <a:avLst/>
          </a:prstGeom>
          <a:ln>
            <a:noFill/>
          </a:ln>
          <a:effectLst/>
        </p:spPr>
        <p:txBody>
          <a:bodyPr/>
          <a:lstStyle/>
          <a:p>
            <a:pPr>
              <a:defRPr/>
            </a:pPr>
            <a:r>
              <a:rPr lang="en-US" sz="20000" b="0" cap="none" spc="0" dirty="0">
                <a:ln>
                  <a:noFill/>
                </a:ln>
                <a:solidFill>
                  <a:schemeClr val="accent2">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accent2">
                  <a:lumMod val="40000"/>
                  <a:lumOff val="60000"/>
                </a:schemeClr>
              </a:solidFill>
              <a:effectLst/>
              <a:latin typeface="+mn-lt"/>
              <a:ea typeface="ＭＳ Ｐゴシック" charset="0"/>
              <a:cs typeface="Franklin Gothic Book"/>
            </a:endParaRPr>
          </a:p>
        </p:txBody>
      </p:sp>
      <p:sp>
        <p:nvSpPr>
          <p:cNvPr id="22" name="Text Placeholder 10"/>
          <p:cNvSpPr>
            <a:spLocks noGrp="1"/>
          </p:cNvSpPr>
          <p:nvPr>
            <p:ph type="body" sz="quarter" idx="11" hasCustomPrompt="1"/>
          </p:nvPr>
        </p:nvSpPr>
        <p:spPr>
          <a:xfrm>
            <a:off x="5160825" y="4419881"/>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dirty="0"/>
              <a:t>Name here</a:t>
            </a:r>
          </a:p>
        </p:txBody>
      </p:sp>
      <p:sp>
        <p:nvSpPr>
          <p:cNvPr id="23" name="Text Placeholder 10"/>
          <p:cNvSpPr>
            <a:spLocks noGrp="1"/>
          </p:cNvSpPr>
          <p:nvPr>
            <p:ph type="body" sz="quarter" idx="12" hasCustomPrompt="1"/>
          </p:nvPr>
        </p:nvSpPr>
        <p:spPr>
          <a:xfrm>
            <a:off x="5170185" y="5080517"/>
            <a:ext cx="4692257"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24" name="Text Placeholder 10"/>
          <p:cNvSpPr>
            <a:spLocks noGrp="1"/>
          </p:cNvSpPr>
          <p:nvPr>
            <p:ph type="body" sz="quarter" idx="13" hasCustomPrompt="1"/>
          </p:nvPr>
        </p:nvSpPr>
        <p:spPr>
          <a:xfrm>
            <a:off x="5164429" y="4774552"/>
            <a:ext cx="4692257"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05"/>
            <a:ext cx="7841402" cy="1871662"/>
          </a:xfrm>
          <a:prstGeom prst="rect">
            <a:avLst/>
          </a:prstGeom>
        </p:spPr>
        <p:txBody>
          <a:bodyPr anchor="ctr">
            <a:normAutofit/>
          </a:bodyPr>
          <a:lstStyle>
            <a:lvl1pPr marL="0" indent="0" algn="ctr">
              <a:buNone/>
              <a:defRPr sz="2800" baseline="0">
                <a:solidFill>
                  <a:schemeClr val="bg1"/>
                </a:solidFill>
              </a:defRPr>
            </a:lvl1pPr>
          </a:lstStyle>
          <a:p>
            <a:pPr lvl="0"/>
            <a:r>
              <a:rPr lang="en-US" dirty="0"/>
              <a:t>Put your quote in here</a:t>
            </a:r>
          </a:p>
        </p:txBody>
      </p:sp>
      <p:sp>
        <p:nvSpPr>
          <p:cNvPr id="18" name="TextBox 17"/>
          <p:cNvSpPr txBox="1"/>
          <p:nvPr userDrawn="1"/>
        </p:nvSpPr>
        <p:spPr>
          <a:xfrm>
            <a:off x="11561332" y="6474369"/>
            <a:ext cx="420460" cy="276999"/>
          </a:xfrm>
          <a:prstGeom prst="rect">
            <a:avLst/>
          </a:prstGeom>
          <a:noFill/>
        </p:spPr>
        <p:txBody>
          <a:bodyPr wrap="square" rtlCol="0">
            <a:spAutoFit/>
          </a:bodyPr>
          <a:lstStyle/>
          <a:p>
            <a:fld id="{39B9A8E6-500A-494F-8511-CB834C088D51}" type="slidenum">
              <a:rPr lang="en-US" sz="1200" smtClean="0">
                <a:solidFill>
                  <a:schemeClr val="accent2">
                    <a:lumMod val="40000"/>
                    <a:lumOff val="60000"/>
                  </a:schemeClr>
                </a:solidFill>
              </a:rPr>
              <a:t>‹#›</a:t>
            </a:fld>
            <a:endParaRPr lang="en-US" sz="1200" dirty="0">
              <a:solidFill>
                <a:schemeClr val="accent2">
                  <a:lumMod val="40000"/>
                  <a:lumOff val="60000"/>
                </a:schemeClr>
              </a:solidFill>
            </a:endParaRPr>
          </a:p>
        </p:txBody>
      </p:sp>
    </p:spTree>
    <p:extLst>
      <p:ext uri="{BB962C8B-B14F-4D97-AF65-F5344CB8AC3E}">
        <p14:creationId xmlns:p14="http://schemas.microsoft.com/office/powerpoint/2010/main" val="3376911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a:lstStyle/>
          <a:p>
            <a:pPr>
              <a:defRPr/>
            </a:pPr>
            <a:r>
              <a:rPr lang="en-US" sz="20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5" name="TextBox 14"/>
          <p:cNvSpPr txBox="1"/>
          <p:nvPr userDrawn="1"/>
        </p:nvSpPr>
        <p:spPr>
          <a:xfrm>
            <a:off x="1113433" y="947415"/>
            <a:ext cx="1964267" cy="2142907"/>
          </a:xfrm>
          <a:prstGeom prst="rect">
            <a:avLst/>
          </a:prstGeom>
          <a:ln>
            <a:noFill/>
          </a:ln>
          <a:effectLst/>
        </p:spPr>
        <p:txBody>
          <a:bodyPr/>
          <a:lstStyle/>
          <a:p>
            <a:pPr>
              <a:defRPr/>
            </a:pPr>
            <a:r>
              <a:rPr lang="en-US" sz="20000" b="0" cap="none" spc="0" dirty="0">
                <a:ln>
                  <a:noFill/>
                </a:ln>
                <a:solidFill>
                  <a:schemeClr val="tx1">
                    <a:lumMod val="40000"/>
                    <a:lumOff val="60000"/>
                  </a:schemeClr>
                </a:solidFill>
                <a:effectLst/>
                <a:latin typeface="+mn-lt"/>
                <a:ea typeface="ＭＳ Ｐゴシック" charset="0"/>
                <a:cs typeface="ＭＳ Ｐゴシック" charset="0"/>
              </a:rPr>
              <a:t>“</a:t>
            </a:r>
            <a:endParaRPr lang="en-US" sz="20000" b="0" cap="none" spc="0" dirty="0">
              <a:ln>
                <a:noFill/>
              </a:ln>
              <a:solidFill>
                <a:schemeClr val="tx1">
                  <a:lumMod val="40000"/>
                  <a:lumOff val="60000"/>
                </a:schemeClr>
              </a:solidFill>
              <a:effectLst/>
              <a:latin typeface="+mn-lt"/>
              <a:ea typeface="ＭＳ Ｐゴシック" charset="0"/>
              <a:cs typeface="Franklin Gothic Book"/>
            </a:endParaRPr>
          </a:p>
        </p:txBody>
      </p:sp>
      <p:sp>
        <p:nvSpPr>
          <p:cNvPr id="17" name="Text Placeholder 10"/>
          <p:cNvSpPr>
            <a:spLocks noGrp="1"/>
          </p:cNvSpPr>
          <p:nvPr>
            <p:ph type="body" sz="quarter" idx="11" hasCustomPrompt="1"/>
          </p:nvPr>
        </p:nvSpPr>
        <p:spPr>
          <a:xfrm>
            <a:off x="5160825" y="4419881"/>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dirty="0"/>
              <a:t>Name here</a:t>
            </a:r>
          </a:p>
        </p:txBody>
      </p:sp>
      <p:sp>
        <p:nvSpPr>
          <p:cNvPr id="18" name="Text Placeholder 10"/>
          <p:cNvSpPr>
            <a:spLocks noGrp="1"/>
          </p:cNvSpPr>
          <p:nvPr>
            <p:ph type="body" sz="quarter" idx="12" hasCustomPrompt="1"/>
          </p:nvPr>
        </p:nvSpPr>
        <p:spPr>
          <a:xfrm>
            <a:off x="5170185" y="5080517"/>
            <a:ext cx="4692257" cy="297748"/>
          </a:xfrm>
          <a:prstGeom prst="rect">
            <a:avLst/>
          </a:prstGeom>
        </p:spPr>
        <p:txBody>
          <a:bodyPr anchor="ctr">
            <a:noAutofit/>
          </a:bodyPr>
          <a:lstStyle>
            <a:lvl1pPr marL="0" indent="0" algn="r">
              <a:buNone/>
              <a:defRPr lang="en-US" sz="14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Organization here</a:t>
            </a:r>
          </a:p>
        </p:txBody>
      </p:sp>
      <p:sp>
        <p:nvSpPr>
          <p:cNvPr id="19" name="Text Placeholder 10"/>
          <p:cNvSpPr>
            <a:spLocks noGrp="1"/>
          </p:cNvSpPr>
          <p:nvPr>
            <p:ph type="body" sz="quarter" idx="13" hasCustomPrompt="1"/>
          </p:nvPr>
        </p:nvSpPr>
        <p:spPr>
          <a:xfrm>
            <a:off x="5164429" y="4774552"/>
            <a:ext cx="4692257" cy="297748"/>
          </a:xfrm>
          <a:prstGeom prst="rect">
            <a:avLst/>
          </a:prstGeom>
        </p:spPr>
        <p:txBody>
          <a:bodyPr anchor="ctr">
            <a:noAutofit/>
          </a:bodyPr>
          <a:lstStyle>
            <a:lvl1pPr marL="0" indent="0" algn="r">
              <a:buNone/>
              <a:defRPr lang="en-US" sz="14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dirty="0"/>
              <a:t>Title here</a:t>
            </a:r>
          </a:p>
        </p:txBody>
      </p:sp>
      <p:sp>
        <p:nvSpPr>
          <p:cNvPr id="13" name="Text Placeholder 8" title="A quotation can be used in this area"/>
          <p:cNvSpPr>
            <a:spLocks noGrp="1"/>
          </p:cNvSpPr>
          <p:nvPr>
            <p:ph type="body" sz="quarter" idx="10" hasCustomPrompt="1"/>
          </p:nvPr>
        </p:nvSpPr>
        <p:spPr>
          <a:xfrm>
            <a:off x="2011681" y="1969705"/>
            <a:ext cx="7841402" cy="1871662"/>
          </a:xfrm>
          <a:prstGeom prst="rect">
            <a:avLst/>
          </a:prstGeom>
        </p:spPr>
        <p:txBody>
          <a:bodyPr anchor="ctr">
            <a:normAutofit/>
          </a:bodyPr>
          <a:lstStyle>
            <a:lvl1pPr marL="0" indent="0" algn="ctr">
              <a:buNone/>
              <a:defRPr sz="2800" baseline="0">
                <a:solidFill>
                  <a:schemeClr val="tx1"/>
                </a:solidFill>
              </a:defRPr>
            </a:lvl1pPr>
          </a:lstStyle>
          <a:p>
            <a:pPr lvl="0"/>
            <a:r>
              <a:rPr lang="en-US" dirty="0"/>
              <a:t>Put your quote in here</a:t>
            </a:r>
          </a:p>
        </p:txBody>
      </p:sp>
      <p:sp>
        <p:nvSpPr>
          <p:cNvPr id="22" name="TextBox 21"/>
          <p:cNvSpPr txBox="1"/>
          <p:nvPr userDrawn="1"/>
        </p:nvSpPr>
        <p:spPr>
          <a:xfrm>
            <a:off x="11561332" y="6474369"/>
            <a:ext cx="420460" cy="276999"/>
          </a:xfrm>
          <a:prstGeom prst="rect">
            <a:avLst/>
          </a:prstGeom>
          <a:noFill/>
        </p:spPr>
        <p:txBody>
          <a:bodyPr wrap="square" rtlCol="0">
            <a:spAutoFit/>
          </a:bodyPr>
          <a:lstStyle/>
          <a:p>
            <a:fld id="{39B9A8E6-500A-494F-8511-CB834C088D51}" type="slidenum">
              <a:rPr lang="en-US" sz="1200" smtClean="0">
                <a:solidFill>
                  <a:schemeClr val="bg2">
                    <a:lumMod val="75000"/>
                  </a:schemeClr>
                </a:solidFill>
              </a:rPr>
              <a:t>‹#›</a:t>
            </a:fld>
            <a:endParaRPr lang="en-US" sz="1200" dirty="0">
              <a:solidFill>
                <a:schemeClr val="bg2">
                  <a:lumMod val="75000"/>
                </a:schemeClr>
              </a:solidFill>
            </a:endParaRPr>
          </a:p>
        </p:txBody>
      </p:sp>
    </p:spTree>
    <p:extLst>
      <p:ext uri="{BB962C8B-B14F-4D97-AF65-F5344CB8AC3E}">
        <p14:creationId xmlns:p14="http://schemas.microsoft.com/office/powerpoint/2010/main" val="4154787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Box 6"/>
          <p:cNvSpPr txBox="1"/>
          <p:nvPr userDrawn="1"/>
        </p:nvSpPr>
        <p:spPr>
          <a:xfrm>
            <a:off x="11561332" y="6474369"/>
            <a:ext cx="420460" cy="276999"/>
          </a:xfrm>
          <a:prstGeom prst="rect">
            <a:avLst/>
          </a:prstGeom>
          <a:noFill/>
        </p:spPr>
        <p:txBody>
          <a:bodyPr wrap="square" rtlCol="0">
            <a:spAutoFit/>
          </a:bodyPr>
          <a:lstStyle/>
          <a:p>
            <a:fld id="{39B9A8E6-500A-494F-8511-CB834C088D51}" type="slidenum">
              <a:rPr lang="en-US" sz="1200" smtClean="0">
                <a:solidFill>
                  <a:schemeClr val="bg2">
                    <a:lumMod val="75000"/>
                  </a:schemeClr>
                </a:solidFill>
              </a:rPr>
              <a:t>‹#›</a:t>
            </a:fld>
            <a:endParaRPr lang="en-US" sz="1200" dirty="0">
              <a:solidFill>
                <a:schemeClr val="bg2">
                  <a:lumMod val="75000"/>
                </a:schemeClr>
              </a:solidFill>
            </a:endParaRPr>
          </a:p>
        </p:txBody>
      </p:sp>
      <p:sp>
        <p:nvSpPr>
          <p:cNvPr id="5" name="TextBox 4"/>
          <p:cNvSpPr txBox="1"/>
          <p:nvPr userDrawn="1"/>
        </p:nvSpPr>
        <p:spPr>
          <a:xfrm>
            <a:off x="0" y="6612868"/>
            <a:ext cx="12107917" cy="184666"/>
          </a:xfrm>
          <a:prstGeom prst="rect">
            <a:avLst/>
          </a:prstGeom>
          <a:noFill/>
        </p:spPr>
        <p:txBody>
          <a:bodyPr wrap="square" rtlCol="0">
            <a:spAutoFit/>
          </a:bodyPr>
          <a:lstStyle/>
          <a:p>
            <a:pPr algn="l"/>
            <a:r>
              <a:rPr lang="en-US" sz="600" dirty="0">
                <a:solidFill>
                  <a:schemeClr val="tx2">
                    <a:lumMod val="40000"/>
                    <a:lumOff val="60000"/>
                  </a:schemeClr>
                </a:solidFill>
              </a:rPr>
              <a:t>© Cerner Corporation. All rights reserved.</a:t>
            </a:r>
          </a:p>
        </p:txBody>
      </p:sp>
    </p:spTree>
    <p:extLst>
      <p:ext uri="{BB962C8B-B14F-4D97-AF65-F5344CB8AC3E}">
        <p14:creationId xmlns:p14="http://schemas.microsoft.com/office/powerpoint/2010/main" val="448678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2_Blue divider">
    <p:spTree>
      <p:nvGrpSpPr>
        <p:cNvPr id="1" name=""/>
        <p:cNvGrpSpPr/>
        <p:nvPr/>
      </p:nvGrpSpPr>
      <p:grpSpPr>
        <a:xfrm>
          <a:off x="0" y="0"/>
          <a:ext cx="0" cy="0"/>
          <a:chOff x="0" y="0"/>
          <a:chExt cx="0" cy="0"/>
        </a:xfrm>
      </p:grpSpPr>
      <p:sp>
        <p:nvSpPr>
          <p:cNvPr id="8" name="Title 3"/>
          <p:cNvSpPr>
            <a:spLocks noGrp="1"/>
          </p:cNvSpPr>
          <p:nvPr>
            <p:ph type="title" hasCustomPrompt="1"/>
          </p:nvPr>
        </p:nvSpPr>
        <p:spPr>
          <a:xfrm>
            <a:off x="1003221" y="2607983"/>
            <a:ext cx="10202835" cy="1642764"/>
          </a:xfrm>
          <a:prstGeom prst="rect">
            <a:avLst/>
          </a:prstGeom>
        </p:spPr>
        <p:txBody>
          <a:bodyPr>
            <a:normAutofit/>
          </a:bodyPr>
          <a:lstStyle>
            <a:lvl1pPr algn="ctr">
              <a:defRPr sz="5000">
                <a:solidFill>
                  <a:schemeClr val="bg1"/>
                </a:solidFill>
              </a:defRPr>
            </a:lvl1pPr>
          </a:lstStyle>
          <a:p>
            <a:r>
              <a:rPr lang="en-US" dirty="0"/>
              <a:t>Click to edit text</a:t>
            </a:r>
          </a:p>
        </p:txBody>
      </p:sp>
      <p:pic>
        <p:nvPicPr>
          <p:cNvPr id="5" name="Picture 4">
            <a:extLst>
              <a:ext uri="{FF2B5EF4-FFF2-40B4-BE49-F238E27FC236}">
                <a16:creationId xmlns:a16="http://schemas.microsoft.com/office/drawing/2014/main" id="{1DC3C515-9412-7945-8F98-FA02F3C25642}"/>
              </a:ext>
            </a:extLst>
          </p:cNvPr>
          <p:cNvPicPr>
            <a:picLocks noChangeAspect="1"/>
          </p:cNvPicPr>
          <p:nvPr/>
        </p:nvPicPr>
        <p:blipFill>
          <a:blip r:embed="rId2"/>
          <a:stretch>
            <a:fillRect/>
          </a:stretch>
        </p:blipFill>
        <p:spPr>
          <a:xfrm>
            <a:off x="3" y="-17929"/>
            <a:ext cx="12191996" cy="6893857"/>
          </a:xfrm>
          <a:prstGeom prst="rect">
            <a:avLst/>
          </a:prstGeom>
        </p:spPr>
      </p:pic>
      <p:pic>
        <p:nvPicPr>
          <p:cNvPr id="6" name="Picture 6">
            <a:extLst>
              <a:ext uri="{FF2B5EF4-FFF2-40B4-BE49-F238E27FC236}">
                <a16:creationId xmlns:a16="http://schemas.microsoft.com/office/drawing/2014/main" id="{22744310-EA6A-B440-9381-2AB781D00076}"/>
              </a:ext>
            </a:extLst>
          </p:cNvPr>
          <p:cNvPicPr>
            <a:picLocks noChangeAspect="1"/>
          </p:cNvPicPr>
          <p:nvPr/>
        </p:nvPicPr>
        <p:blipFill>
          <a:blip r:embed="rId3"/>
          <a:stretch>
            <a:fillRect/>
          </a:stretch>
        </p:blipFill>
        <p:spPr bwMode="auto">
          <a:xfrm>
            <a:off x="9695703" y="5148943"/>
            <a:ext cx="2353687" cy="1502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5145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grpSp>
        <p:nvGrpSpPr>
          <p:cNvPr id="2" name="Group 1"/>
          <p:cNvGrpSpPr/>
          <p:nvPr userDrawn="1"/>
        </p:nvGrpSpPr>
        <p:grpSpPr>
          <a:xfrm>
            <a:off x="-12482" y="1426872"/>
            <a:ext cx="12204482" cy="3070517"/>
            <a:chOff x="-12482" y="1426872"/>
            <a:chExt cx="12204482" cy="3070517"/>
          </a:xfrm>
        </p:grpSpPr>
        <p:pic>
          <p:nvPicPr>
            <p:cNvPr id="14" name="Picture 13" descr="FAN901690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89711" y="1466071"/>
              <a:ext cx="4102289" cy="2734859"/>
            </a:xfrm>
            <a:prstGeom prst="rect">
              <a:avLst/>
            </a:prstGeom>
          </p:spPr>
        </p:pic>
        <p:sp>
          <p:nvSpPr>
            <p:cNvPr id="19" name="Parallelogram 22"/>
            <p:cNvSpPr/>
            <p:nvPr userDrawn="1"/>
          </p:nvSpPr>
          <p:spPr bwMode="auto">
            <a:xfrm>
              <a:off x="3039403" y="1426872"/>
              <a:ext cx="6234000" cy="2853743"/>
            </a:xfrm>
            <a:custGeom>
              <a:avLst/>
              <a:gdLst>
                <a:gd name="connsiteX0" fmla="*/ 0 w 7305563"/>
                <a:gd name="connsiteY0" fmla="*/ 2853743 h 2853743"/>
                <a:gd name="connsiteX1" fmla="*/ 934344 w 7305563"/>
                <a:gd name="connsiteY1" fmla="*/ 0 h 2853743"/>
                <a:gd name="connsiteX2" fmla="*/ 7305563 w 7305563"/>
                <a:gd name="connsiteY2" fmla="*/ 0 h 2853743"/>
                <a:gd name="connsiteX3" fmla="*/ 6371219 w 7305563"/>
                <a:gd name="connsiteY3" fmla="*/ 2853743 h 2853743"/>
                <a:gd name="connsiteX4" fmla="*/ 0 w 7305563"/>
                <a:gd name="connsiteY4" fmla="*/ 2853743 h 2853743"/>
                <a:gd name="connsiteX0" fmla="*/ 137219 w 6371219"/>
                <a:gd name="connsiteY0" fmla="*/ 2853743 h 2853743"/>
                <a:gd name="connsiteX1" fmla="*/ 0 w 6371219"/>
                <a:gd name="connsiteY1" fmla="*/ 0 h 2853743"/>
                <a:gd name="connsiteX2" fmla="*/ 6371219 w 6371219"/>
                <a:gd name="connsiteY2" fmla="*/ 0 h 2853743"/>
                <a:gd name="connsiteX3" fmla="*/ 5436875 w 6371219"/>
                <a:gd name="connsiteY3" fmla="*/ 2853743 h 2853743"/>
                <a:gd name="connsiteX4" fmla="*/ 137219 w 6371219"/>
                <a:gd name="connsiteY4" fmla="*/ 2853743 h 2853743"/>
                <a:gd name="connsiteX0" fmla="*/ 0 w 6234000"/>
                <a:gd name="connsiteY0" fmla="*/ 2853743 h 2853743"/>
                <a:gd name="connsiteX1" fmla="*/ 3275 w 6234000"/>
                <a:gd name="connsiteY1" fmla="*/ 0 h 2853743"/>
                <a:gd name="connsiteX2" fmla="*/ 6234000 w 6234000"/>
                <a:gd name="connsiteY2" fmla="*/ 0 h 2853743"/>
                <a:gd name="connsiteX3" fmla="*/ 5299656 w 6234000"/>
                <a:gd name="connsiteY3" fmla="*/ 2853743 h 2853743"/>
                <a:gd name="connsiteX4" fmla="*/ 0 w 6234000"/>
                <a:gd name="connsiteY4" fmla="*/ 2853743 h 285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4000" h="2853743">
                  <a:moveTo>
                    <a:pt x="0" y="2853743"/>
                  </a:moveTo>
                  <a:cubicBezTo>
                    <a:pt x="1092" y="1902495"/>
                    <a:pt x="2183" y="951248"/>
                    <a:pt x="3275" y="0"/>
                  </a:cubicBezTo>
                  <a:lnTo>
                    <a:pt x="6234000" y="0"/>
                  </a:lnTo>
                  <a:lnTo>
                    <a:pt x="5299656" y="2853743"/>
                  </a:lnTo>
                  <a:lnTo>
                    <a:pt x="0" y="2853743"/>
                  </a:lnTo>
                  <a:close/>
                </a:path>
              </a:pathLst>
            </a:cu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lang="en-US"/>
            </a:p>
          </p:txBody>
        </p:sp>
        <p:sp>
          <p:nvSpPr>
            <p:cNvPr id="20" name="Parallelogram 21"/>
            <p:cNvSpPr/>
            <p:nvPr userDrawn="1"/>
          </p:nvSpPr>
          <p:spPr bwMode="auto">
            <a:xfrm>
              <a:off x="-12482" y="1469926"/>
              <a:ext cx="9105682" cy="2724249"/>
            </a:xfrm>
            <a:custGeom>
              <a:avLst/>
              <a:gdLst>
                <a:gd name="connsiteX0" fmla="*/ 0 w 6974060"/>
                <a:gd name="connsiteY0" fmla="*/ 2724249 h 2724249"/>
                <a:gd name="connsiteX1" fmla="*/ 891946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974060"/>
                <a:gd name="connsiteY0" fmla="*/ 2724249 h 2724249"/>
                <a:gd name="connsiteX1" fmla="*/ 922902 w 6974060"/>
                <a:gd name="connsiteY1" fmla="*/ 0 h 2724249"/>
                <a:gd name="connsiteX2" fmla="*/ 6974060 w 6974060"/>
                <a:gd name="connsiteY2" fmla="*/ 0 h 2724249"/>
                <a:gd name="connsiteX3" fmla="*/ 6082114 w 6974060"/>
                <a:gd name="connsiteY3" fmla="*/ 2724249 h 2724249"/>
                <a:gd name="connsiteX4" fmla="*/ 0 w 6974060"/>
                <a:gd name="connsiteY4" fmla="*/ 2724249 h 2724249"/>
                <a:gd name="connsiteX0" fmla="*/ 0 w 6052516"/>
                <a:gd name="connsiteY0" fmla="*/ 2724249 h 2724249"/>
                <a:gd name="connsiteX1" fmla="*/ 1358 w 6052516"/>
                <a:gd name="connsiteY1" fmla="*/ 0 h 2724249"/>
                <a:gd name="connsiteX2" fmla="*/ 6052516 w 6052516"/>
                <a:gd name="connsiteY2" fmla="*/ 0 h 2724249"/>
                <a:gd name="connsiteX3" fmla="*/ 5160570 w 6052516"/>
                <a:gd name="connsiteY3" fmla="*/ 2724249 h 2724249"/>
                <a:gd name="connsiteX4" fmla="*/ 0 w 6052516"/>
                <a:gd name="connsiteY4" fmla="*/ 2724249 h 2724249"/>
                <a:gd name="connsiteX0" fmla="*/ 3051808 w 9104324"/>
                <a:gd name="connsiteY0" fmla="*/ 2724249 h 2724249"/>
                <a:gd name="connsiteX1" fmla="*/ 0 w 9104324"/>
                <a:gd name="connsiteY1" fmla="*/ 0 h 2724249"/>
                <a:gd name="connsiteX2" fmla="*/ 9104324 w 9104324"/>
                <a:gd name="connsiteY2" fmla="*/ 0 h 2724249"/>
                <a:gd name="connsiteX3" fmla="*/ 8212378 w 9104324"/>
                <a:gd name="connsiteY3" fmla="*/ 2724249 h 2724249"/>
                <a:gd name="connsiteX4" fmla="*/ 3051808 w 9104324"/>
                <a:gd name="connsiteY4" fmla="*/ 2724249 h 2724249"/>
                <a:gd name="connsiteX0" fmla="*/ 0 w 9105682"/>
                <a:gd name="connsiteY0" fmla="*/ 2724249 h 2724249"/>
                <a:gd name="connsiteX1" fmla="*/ 1358 w 9105682"/>
                <a:gd name="connsiteY1" fmla="*/ 0 h 2724249"/>
                <a:gd name="connsiteX2" fmla="*/ 9105682 w 9105682"/>
                <a:gd name="connsiteY2" fmla="*/ 0 h 2724249"/>
                <a:gd name="connsiteX3" fmla="*/ 8213736 w 9105682"/>
                <a:gd name="connsiteY3" fmla="*/ 2724249 h 2724249"/>
                <a:gd name="connsiteX4" fmla="*/ 0 w 9105682"/>
                <a:gd name="connsiteY4" fmla="*/ 2724249 h 2724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5682" h="2724249">
                  <a:moveTo>
                    <a:pt x="0" y="2724249"/>
                  </a:moveTo>
                  <a:cubicBezTo>
                    <a:pt x="453" y="1816166"/>
                    <a:pt x="905" y="908083"/>
                    <a:pt x="1358" y="0"/>
                  </a:cubicBezTo>
                  <a:lnTo>
                    <a:pt x="9105682" y="0"/>
                  </a:lnTo>
                  <a:lnTo>
                    <a:pt x="8213736" y="2724249"/>
                  </a:lnTo>
                  <a:lnTo>
                    <a:pt x="0" y="2724249"/>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sp>
          <p:nvSpPr>
            <p:cNvPr id="21" name="Parallelogram 24"/>
            <p:cNvSpPr/>
            <p:nvPr userDrawn="1"/>
          </p:nvSpPr>
          <p:spPr bwMode="auto">
            <a:xfrm>
              <a:off x="-6941" y="3808793"/>
              <a:ext cx="7624560" cy="688596"/>
            </a:xfrm>
            <a:custGeom>
              <a:avLst/>
              <a:gdLst>
                <a:gd name="connsiteX0" fmla="*/ 0 w 4800600"/>
                <a:gd name="connsiteY0" fmla="*/ 688596 h 688596"/>
                <a:gd name="connsiteX1" fmla="*/ 225453 w 4800600"/>
                <a:gd name="connsiteY1" fmla="*/ 0 h 688596"/>
                <a:gd name="connsiteX2" fmla="*/ 4800600 w 4800600"/>
                <a:gd name="connsiteY2" fmla="*/ 0 h 688596"/>
                <a:gd name="connsiteX3" fmla="*/ 4575147 w 4800600"/>
                <a:gd name="connsiteY3" fmla="*/ 688596 h 688596"/>
                <a:gd name="connsiteX4" fmla="*/ 0 w 4800600"/>
                <a:gd name="connsiteY4" fmla="*/ 688596 h 688596"/>
                <a:gd name="connsiteX0" fmla="*/ 0 w 4583906"/>
                <a:gd name="connsiteY0" fmla="*/ 688596 h 688596"/>
                <a:gd name="connsiteX1" fmla="*/ 8759 w 4583906"/>
                <a:gd name="connsiteY1" fmla="*/ 0 h 688596"/>
                <a:gd name="connsiteX2" fmla="*/ 4583906 w 4583906"/>
                <a:gd name="connsiteY2" fmla="*/ 0 h 688596"/>
                <a:gd name="connsiteX3" fmla="*/ 4358453 w 4583906"/>
                <a:gd name="connsiteY3" fmla="*/ 688596 h 688596"/>
                <a:gd name="connsiteX4" fmla="*/ 0 w 4583906"/>
                <a:gd name="connsiteY4" fmla="*/ 688596 h 688596"/>
                <a:gd name="connsiteX0" fmla="*/ 0 w 4579143"/>
                <a:gd name="connsiteY0" fmla="*/ 688596 h 688596"/>
                <a:gd name="connsiteX1" fmla="*/ 3996 w 4579143"/>
                <a:gd name="connsiteY1" fmla="*/ 0 h 688596"/>
                <a:gd name="connsiteX2" fmla="*/ 4579143 w 4579143"/>
                <a:gd name="connsiteY2" fmla="*/ 0 h 688596"/>
                <a:gd name="connsiteX3" fmla="*/ 4353690 w 4579143"/>
                <a:gd name="connsiteY3" fmla="*/ 688596 h 688596"/>
                <a:gd name="connsiteX4" fmla="*/ 0 w 4579143"/>
                <a:gd name="connsiteY4" fmla="*/ 688596 h 688596"/>
                <a:gd name="connsiteX0" fmla="*/ 3041421 w 7620564"/>
                <a:gd name="connsiteY0" fmla="*/ 688596 h 688596"/>
                <a:gd name="connsiteX1" fmla="*/ 0 w 7620564"/>
                <a:gd name="connsiteY1" fmla="*/ 0 h 688596"/>
                <a:gd name="connsiteX2" fmla="*/ 7620564 w 7620564"/>
                <a:gd name="connsiteY2" fmla="*/ 0 h 688596"/>
                <a:gd name="connsiteX3" fmla="*/ 7395111 w 7620564"/>
                <a:gd name="connsiteY3" fmla="*/ 688596 h 688596"/>
                <a:gd name="connsiteX4" fmla="*/ 3041421 w 7620564"/>
                <a:gd name="connsiteY4" fmla="*/ 688596 h 688596"/>
                <a:gd name="connsiteX0" fmla="*/ 0 w 7624560"/>
                <a:gd name="connsiteY0" fmla="*/ 688596 h 688596"/>
                <a:gd name="connsiteX1" fmla="*/ 3996 w 7624560"/>
                <a:gd name="connsiteY1" fmla="*/ 0 h 688596"/>
                <a:gd name="connsiteX2" fmla="*/ 7624560 w 7624560"/>
                <a:gd name="connsiteY2" fmla="*/ 0 h 688596"/>
                <a:gd name="connsiteX3" fmla="*/ 7399107 w 7624560"/>
                <a:gd name="connsiteY3" fmla="*/ 688596 h 688596"/>
                <a:gd name="connsiteX4" fmla="*/ 0 w 7624560"/>
                <a:gd name="connsiteY4" fmla="*/ 688596 h 68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4560" h="688596">
                  <a:moveTo>
                    <a:pt x="0" y="688596"/>
                  </a:moveTo>
                  <a:lnTo>
                    <a:pt x="3996" y="0"/>
                  </a:lnTo>
                  <a:lnTo>
                    <a:pt x="7624560" y="0"/>
                  </a:lnTo>
                  <a:lnTo>
                    <a:pt x="7399107" y="688596"/>
                  </a:lnTo>
                  <a:lnTo>
                    <a:pt x="0" y="688596"/>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grpSp>
      <p:sp>
        <p:nvSpPr>
          <p:cNvPr id="6" name="Text Placeholder 13"/>
          <p:cNvSpPr>
            <a:spLocks noGrp="1"/>
          </p:cNvSpPr>
          <p:nvPr userDrawn="1">
            <p:ph type="body" sz="quarter" idx="10" hasCustomPrompt="1"/>
          </p:nvPr>
        </p:nvSpPr>
        <p:spPr>
          <a:xfrm>
            <a:off x="407120" y="4943092"/>
            <a:ext cx="5681132" cy="417164"/>
          </a:xfrm>
          <a:prstGeom prst="rect">
            <a:avLst/>
          </a:prstGeom>
        </p:spPr>
        <p:txBody>
          <a:bodyPr/>
          <a:lstStyle>
            <a:lvl1pPr marL="0" indent="0">
              <a:buNone/>
              <a:defRPr sz="2200" baseline="0">
                <a:solidFill>
                  <a:srgbClr val="4C5257"/>
                </a:solidFill>
                <a:latin typeface="+mj-lt"/>
              </a:defRPr>
            </a:lvl1pPr>
          </a:lstStyle>
          <a:p>
            <a:pPr lvl="0"/>
            <a:r>
              <a:rPr lang="en-US" dirty="0"/>
              <a:t>Presenter Name</a:t>
            </a:r>
          </a:p>
        </p:txBody>
      </p:sp>
      <p:sp>
        <p:nvSpPr>
          <p:cNvPr id="7" name="Text Placeholder 13"/>
          <p:cNvSpPr>
            <a:spLocks noGrp="1"/>
          </p:cNvSpPr>
          <p:nvPr userDrawn="1">
            <p:ph type="body" sz="quarter" idx="12" hasCustomPrompt="1"/>
          </p:nvPr>
        </p:nvSpPr>
        <p:spPr>
          <a:xfrm>
            <a:off x="407120" y="536961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8" name="Text Placeholder 13"/>
          <p:cNvSpPr>
            <a:spLocks noGrp="1"/>
          </p:cNvSpPr>
          <p:nvPr>
            <p:ph type="body" sz="quarter" idx="13" hasCustomPrompt="1"/>
          </p:nvPr>
        </p:nvSpPr>
        <p:spPr>
          <a:xfrm>
            <a:off x="407119" y="6335890"/>
            <a:ext cx="2888249" cy="285471"/>
          </a:xfrm>
          <a:prstGeom prst="rect">
            <a:avLst/>
          </a:prstGeom>
        </p:spPr>
        <p:txBody>
          <a:bodyPr/>
          <a:lstStyle>
            <a:lvl1pPr marL="0" indent="0">
              <a:buNone/>
              <a:defRPr sz="1400" i="0" baseline="0">
                <a:solidFill>
                  <a:srgbClr val="4C5257"/>
                </a:solidFill>
                <a:latin typeface="+mj-lt"/>
              </a:defRPr>
            </a:lvl1pPr>
          </a:lstStyle>
          <a:p>
            <a:pPr lvl="0"/>
            <a:r>
              <a:rPr lang="en-US" dirty="0"/>
              <a:t>Date</a:t>
            </a:r>
          </a:p>
        </p:txBody>
      </p:sp>
      <p:sp>
        <p:nvSpPr>
          <p:cNvPr id="5" name="Title 4"/>
          <p:cNvSpPr>
            <a:spLocks noGrp="1"/>
          </p:cNvSpPr>
          <p:nvPr userDrawn="1">
            <p:ph type="title"/>
          </p:nvPr>
        </p:nvSpPr>
        <p:spPr>
          <a:xfrm>
            <a:off x="414867" y="1481752"/>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sp>
        <p:nvSpPr>
          <p:cNvPr id="16" name="Text Placeholder 13"/>
          <p:cNvSpPr>
            <a:spLocks noGrp="1"/>
          </p:cNvSpPr>
          <p:nvPr userDrawn="1">
            <p:ph type="body" sz="quarter" idx="14" hasCustomPrompt="1"/>
          </p:nvPr>
        </p:nvSpPr>
        <p:spPr>
          <a:xfrm>
            <a:off x="414868" y="3810219"/>
            <a:ext cx="6433988" cy="687169"/>
          </a:xfrm>
          <a:prstGeom prst="rect">
            <a:avLst/>
          </a:prstGeom>
        </p:spPr>
        <p:txBody>
          <a:bodyPr anchor="ctr"/>
          <a:lstStyle>
            <a:lvl1pPr marL="0" indent="0">
              <a:buNone/>
              <a:defRPr sz="2200" baseline="0">
                <a:solidFill>
                  <a:schemeClr val="bg1"/>
                </a:solidFill>
                <a:latin typeface="+mj-lt"/>
              </a:defRPr>
            </a:lvl1pPr>
          </a:lstStyle>
          <a:p>
            <a:pPr lvl="0"/>
            <a:r>
              <a:rPr lang="en-US" dirty="0"/>
              <a:t>Subtitle</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5785" y="5887148"/>
            <a:ext cx="2727833" cy="672156"/>
          </a:xfrm>
          <a:prstGeom prst="rect">
            <a:avLst/>
          </a:prstGeom>
          <a:noFill/>
          <a:ln>
            <a:noFill/>
          </a:ln>
        </p:spPr>
      </p:pic>
    </p:spTree>
    <p:extLst>
      <p:ext uri="{BB962C8B-B14F-4D97-AF65-F5344CB8AC3E}">
        <p14:creationId xmlns:p14="http://schemas.microsoft.com/office/powerpoint/2010/main" val="262944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22562" y="2354263"/>
            <a:ext cx="10028397" cy="1881002"/>
            <a:chOff x="-22562" y="2354263"/>
            <a:chExt cx="10028397" cy="1881002"/>
          </a:xfrm>
        </p:grpSpPr>
        <p:sp>
          <p:nvSpPr>
            <p:cNvPr id="17" name="Parallelogram 15"/>
            <p:cNvSpPr/>
            <p:nvPr userDrawn="1"/>
          </p:nvSpPr>
          <p:spPr bwMode="auto">
            <a:xfrm>
              <a:off x="-22562" y="2354263"/>
              <a:ext cx="10028397"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 name="connsiteX0" fmla="*/ 2501771 w 10027192"/>
                <a:gd name="connsiteY0" fmla="*/ 1671727 h 1671727"/>
                <a:gd name="connsiteX1" fmla="*/ 2 w 10027192"/>
                <a:gd name="connsiteY1" fmla="*/ 0 h 1671727"/>
                <a:gd name="connsiteX2" fmla="*/ 10027192 w 10027192"/>
                <a:gd name="connsiteY2" fmla="*/ 0 h 1671727"/>
                <a:gd name="connsiteX3" fmla="*/ 9479852 w 10027192"/>
                <a:gd name="connsiteY3" fmla="*/ 1671727 h 1671727"/>
                <a:gd name="connsiteX4" fmla="*/ 2501771 w 10027192"/>
                <a:gd name="connsiteY4" fmla="*/ 1671727 h 1671727"/>
                <a:gd name="connsiteX0" fmla="*/ 0 w 10028397"/>
                <a:gd name="connsiteY0" fmla="*/ 1671727 h 1671727"/>
                <a:gd name="connsiteX1" fmla="*/ 1207 w 10028397"/>
                <a:gd name="connsiteY1" fmla="*/ 0 h 1671727"/>
                <a:gd name="connsiteX2" fmla="*/ 10028397 w 10028397"/>
                <a:gd name="connsiteY2" fmla="*/ 0 h 1671727"/>
                <a:gd name="connsiteX3" fmla="*/ 9481057 w 10028397"/>
                <a:gd name="connsiteY3" fmla="*/ 1671727 h 1671727"/>
                <a:gd name="connsiteX4" fmla="*/ 0 w 10028397"/>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397" h="1671727">
                  <a:moveTo>
                    <a:pt x="0" y="1671727"/>
                  </a:moveTo>
                  <a:cubicBezTo>
                    <a:pt x="2985" y="1114485"/>
                    <a:pt x="-1778" y="557242"/>
                    <a:pt x="1207" y="0"/>
                  </a:cubicBezTo>
                  <a:lnTo>
                    <a:pt x="10028397" y="0"/>
                  </a:lnTo>
                  <a:lnTo>
                    <a:pt x="9481057"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sp>
          <p:nvSpPr>
            <p:cNvPr id="18" name="Parallelogram 17"/>
            <p:cNvSpPr/>
            <p:nvPr userDrawn="1"/>
          </p:nvSpPr>
          <p:spPr bwMode="auto">
            <a:xfrm>
              <a:off x="-22562" y="3821821"/>
              <a:ext cx="8583446"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 name="connsiteX0" fmla="*/ 2525538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2525538 w 8583446"/>
                <a:gd name="connsiteY4" fmla="*/ 413444 h 413444"/>
                <a:gd name="connsiteX0" fmla="*/ 7063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7063 w 8583446"/>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3446" h="413444">
                  <a:moveTo>
                    <a:pt x="7063" y="413444"/>
                  </a:moveTo>
                  <a:lnTo>
                    <a:pt x="0" y="0"/>
                  </a:lnTo>
                  <a:lnTo>
                    <a:pt x="8583446" y="0"/>
                  </a:lnTo>
                  <a:lnTo>
                    <a:pt x="8448080"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grpSp>
      <p:sp>
        <p:nvSpPr>
          <p:cNvPr id="5" name="Title 4"/>
          <p:cNvSpPr>
            <a:spLocks noGrp="1"/>
          </p:cNvSpPr>
          <p:nvPr userDrawn="1">
            <p:ph type="title"/>
          </p:nvPr>
        </p:nvSpPr>
        <p:spPr>
          <a:xfrm>
            <a:off x="414338" y="2356219"/>
            <a:ext cx="8574152" cy="146161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10" name="Text Placeholder 13"/>
          <p:cNvSpPr>
            <a:spLocks noGrp="1"/>
          </p:cNvSpPr>
          <p:nvPr userDrawn="1">
            <p:ph type="body" sz="quarter" idx="10" hasCustomPrompt="1"/>
          </p:nvPr>
        </p:nvSpPr>
        <p:spPr>
          <a:xfrm>
            <a:off x="407120" y="4943092"/>
            <a:ext cx="5681132" cy="417164"/>
          </a:xfrm>
          <a:prstGeom prst="rect">
            <a:avLst/>
          </a:prstGeom>
        </p:spPr>
        <p:txBody>
          <a:bodyPr/>
          <a:lstStyle>
            <a:lvl1pPr marL="0" indent="0">
              <a:buNone/>
              <a:defRPr sz="2200" baseline="0">
                <a:solidFill>
                  <a:srgbClr val="4C5257"/>
                </a:solidFill>
                <a:latin typeface="+mj-lt"/>
              </a:defRPr>
            </a:lvl1pPr>
          </a:lstStyle>
          <a:p>
            <a:pPr lvl="0"/>
            <a:r>
              <a:rPr lang="en-US" dirty="0"/>
              <a:t>Presenter Name</a:t>
            </a:r>
          </a:p>
        </p:txBody>
      </p:sp>
      <p:sp>
        <p:nvSpPr>
          <p:cNvPr id="12" name="Text Placeholder 13"/>
          <p:cNvSpPr>
            <a:spLocks noGrp="1"/>
          </p:cNvSpPr>
          <p:nvPr userDrawn="1">
            <p:ph type="body" sz="quarter" idx="12" hasCustomPrompt="1"/>
          </p:nvPr>
        </p:nvSpPr>
        <p:spPr>
          <a:xfrm>
            <a:off x="407120" y="5369614"/>
            <a:ext cx="5020732" cy="253865"/>
          </a:xfrm>
          <a:prstGeom prst="rect">
            <a:avLst/>
          </a:prstGeom>
        </p:spPr>
        <p:txBody>
          <a:bodyPr/>
          <a:lstStyle>
            <a:lvl1pPr marL="0" indent="0">
              <a:buNone/>
              <a:defRPr sz="1600" i="1" baseline="0">
                <a:solidFill>
                  <a:srgbClr val="4C5257"/>
                </a:solidFill>
                <a:latin typeface="+mj-lt"/>
              </a:defRPr>
            </a:lvl1pPr>
          </a:lstStyle>
          <a:p>
            <a:pPr lvl="0"/>
            <a:r>
              <a:rPr lang="en-US" dirty="0"/>
              <a:t>Presenter Title</a:t>
            </a:r>
          </a:p>
        </p:txBody>
      </p:sp>
      <p:sp>
        <p:nvSpPr>
          <p:cNvPr id="14" name="Text Placeholder 13"/>
          <p:cNvSpPr>
            <a:spLocks noGrp="1"/>
          </p:cNvSpPr>
          <p:nvPr userDrawn="1">
            <p:ph type="body" sz="quarter" idx="13" hasCustomPrompt="1"/>
          </p:nvPr>
        </p:nvSpPr>
        <p:spPr>
          <a:xfrm>
            <a:off x="407119" y="6335890"/>
            <a:ext cx="2888249" cy="285471"/>
          </a:xfrm>
          <a:prstGeom prst="rect">
            <a:avLst/>
          </a:prstGeom>
        </p:spPr>
        <p:txBody>
          <a:bodyPr/>
          <a:lstStyle>
            <a:lvl1pPr marL="0" indent="0">
              <a:buNone/>
              <a:defRPr sz="1400" i="0" baseline="0">
                <a:solidFill>
                  <a:schemeClr val="tx1"/>
                </a:solidFill>
                <a:latin typeface="Arial" panose="020B0604020202020204" pitchFamily="34" charset="0"/>
              </a:defRPr>
            </a:lvl1pPr>
          </a:lstStyle>
          <a:p>
            <a:pPr lvl="0"/>
            <a:r>
              <a:rPr lang="en-US" dirty="0"/>
              <a:t>Date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79696" y="6132022"/>
            <a:ext cx="2072529" cy="510685"/>
          </a:xfrm>
          <a:prstGeom prst="rect">
            <a:avLst/>
          </a:prstGeom>
          <a:noFill/>
          <a:ln>
            <a:noFill/>
          </a:ln>
        </p:spPr>
      </p:pic>
    </p:spTree>
    <p:extLst>
      <p:ext uri="{BB962C8B-B14F-4D97-AF65-F5344CB8AC3E}">
        <p14:creationId xmlns:p14="http://schemas.microsoft.com/office/powerpoint/2010/main" val="1113932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 y="-5942"/>
            <a:ext cx="12191998"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820" r="996" b="970"/>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265688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 y="-5941"/>
            <a:ext cx="12191999" cy="6903720"/>
            <a:chOff x="1" y="2699"/>
            <a:chExt cx="12191999" cy="6855302"/>
          </a:xfrm>
        </p:grpSpPr>
        <p:pic>
          <p:nvPicPr>
            <p:cNvPr id="4"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914" r="996" b="970"/>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dirty="0"/>
              <a:t>Click to edit text</a:t>
            </a:r>
          </a:p>
        </p:txBody>
      </p:sp>
    </p:spTree>
    <p:extLst>
      <p:ext uri="{BB962C8B-B14F-4D97-AF65-F5344CB8AC3E}">
        <p14:creationId xmlns:p14="http://schemas.microsoft.com/office/powerpoint/2010/main" val="353291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idx="1"/>
          </p:nvPr>
        </p:nvSpPr>
        <p:spPr>
          <a:xfrm>
            <a:off x="420945" y="1280161"/>
            <a:ext cx="10515600" cy="4528969"/>
          </a:xfrm>
          <a:prstGeom prst="rect">
            <a:avLst/>
          </a:prstGeom>
        </p:spPr>
        <p:txBody>
          <a:bodyPr vert="horz" lIns="91440" tIns="45720" rIns="91440" bIns="45720" rtlCol="0">
            <a:normAutofit/>
          </a:bodyPr>
          <a:lstStyle>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240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20945" y="1280160"/>
            <a:ext cx="10514786" cy="4331746"/>
          </a:xfrm>
        </p:spPr>
        <p:txBody>
          <a:bodyPr anchor="ctr" anchorCtr="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765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idx="1"/>
          </p:nvPr>
        </p:nvSpPr>
        <p:spPr>
          <a:xfrm>
            <a:off x="420946" y="1280160"/>
            <a:ext cx="4786054" cy="823912"/>
          </a:xfrm>
        </p:spPr>
        <p:txBody>
          <a:bodyPr anchor="t" anchorCtr="0">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Text Placeholder 4"/>
          <p:cNvSpPr>
            <a:spLocks noGrp="1"/>
          </p:cNvSpPr>
          <p:nvPr>
            <p:ph type="body" sz="quarter" idx="3"/>
          </p:nvPr>
        </p:nvSpPr>
        <p:spPr>
          <a:xfrm>
            <a:off x="5666491" y="1280160"/>
            <a:ext cx="5320139" cy="823912"/>
          </a:xfrm>
        </p:spPr>
        <p:txBody>
          <a:bodyPr anchor="t" anchorCtr="0">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11"/>
          <p:cNvSpPr>
            <a:spLocks noGrp="1"/>
          </p:cNvSpPr>
          <p:nvPr>
            <p:ph sz="quarter" idx="12"/>
          </p:nvPr>
        </p:nvSpPr>
        <p:spPr>
          <a:xfrm>
            <a:off x="406765" y="2194561"/>
            <a:ext cx="4787535" cy="3883511"/>
          </a:xfrm>
        </p:spPr>
        <p:txBody>
          <a:bodyPr/>
          <a:lstStyle>
            <a:lvl1pPr>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1"/>
          <p:cNvSpPr>
            <a:spLocks noGrp="1"/>
          </p:cNvSpPr>
          <p:nvPr>
            <p:ph sz="quarter" idx="13"/>
          </p:nvPr>
        </p:nvSpPr>
        <p:spPr>
          <a:xfrm>
            <a:off x="5664200" y="2194561"/>
            <a:ext cx="5296243" cy="3883511"/>
          </a:xfrm>
        </p:spPr>
        <p:txBody>
          <a:bodyPr/>
          <a:lstStyle>
            <a:lvl1pPr>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229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946" y="1280160"/>
            <a:ext cx="4779433" cy="4788946"/>
          </a:xfrm>
        </p:spPr>
        <p:txBody>
          <a:bodyPr/>
          <a:lstStyle>
            <a:lvl1pPr marL="0" indent="0">
              <a:buNone/>
              <a:defRPr/>
            </a:lvl1pPr>
          </a:lstStyle>
          <a:p>
            <a:r>
              <a:rPr lang="en-US"/>
              <a:t>Click icon to add picture</a:t>
            </a:r>
            <a:endParaRPr lang="en-US" dirty="0"/>
          </a:p>
        </p:txBody>
      </p:sp>
      <p:sp>
        <p:nvSpPr>
          <p:cNvPr id="8" name="Content Placeholder 7"/>
          <p:cNvSpPr>
            <a:spLocks noGrp="1"/>
          </p:cNvSpPr>
          <p:nvPr>
            <p:ph sz="quarter" idx="13"/>
          </p:nvPr>
        </p:nvSpPr>
        <p:spPr>
          <a:xfrm>
            <a:off x="5666805" y="1280160"/>
            <a:ext cx="5268925" cy="4788946"/>
          </a:xfrm>
        </p:spPr>
        <p:txBody>
          <a:bodyPr/>
          <a:lstStyle>
            <a:lvl1pPr>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786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51"/>
            <a:ext cx="11540312"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lang="en-US"/>
          </a:p>
        </p:txBody>
      </p:sp>
      <p:sp>
        <p:nvSpPr>
          <p:cNvPr id="2" name="Title Placeholder 1"/>
          <p:cNvSpPr>
            <a:spLocks noGrp="1" noChangeAspect="1"/>
          </p:cNvSpPr>
          <p:nvPr>
            <p:ph type="title"/>
          </p:nvPr>
        </p:nvSpPr>
        <p:spPr>
          <a:xfrm>
            <a:off x="414338" y="1"/>
            <a:ext cx="10515600" cy="8606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14338" y="1280160"/>
            <a:ext cx="10515600" cy="4609652"/>
          </a:xfrm>
          <a:prstGeom prst="rect">
            <a:avLst/>
          </a:prstGeom>
        </p:spPr>
        <p:txBody>
          <a:bodyPr vert="horz" lIns="91440" tIns="45720" rIns="91440" bIns="45720" rtlCol="0">
            <a:normAutofit/>
          </a:bodyPr>
          <a:lstStyle/>
          <a:p>
            <a:pPr lvl="0"/>
            <a:r>
              <a:rPr lang="en-US" dirty="0"/>
              <a:t>First Level</a:t>
            </a:r>
          </a:p>
          <a:p>
            <a:pPr lvl="1"/>
            <a:r>
              <a:rPr lang="en-US" dirty="0"/>
              <a:t>Second Level </a:t>
            </a:r>
          </a:p>
          <a:p>
            <a:pPr lvl="2"/>
            <a:r>
              <a:rPr lang="en-US" dirty="0"/>
              <a:t>Third Level</a:t>
            </a:r>
          </a:p>
          <a:p>
            <a:pPr lvl="3"/>
            <a:r>
              <a:rPr lang="en-US" dirty="0"/>
              <a:t>Fourth Level</a:t>
            </a:r>
          </a:p>
          <a:p>
            <a:pPr lvl="4"/>
            <a:r>
              <a:rPr lang="en-US" dirty="0"/>
              <a:t>Fifth Level</a:t>
            </a:r>
          </a:p>
        </p:txBody>
      </p:sp>
      <p:sp>
        <p:nvSpPr>
          <p:cNvPr id="4" name="TextBox 3"/>
          <p:cNvSpPr txBox="1"/>
          <p:nvPr/>
        </p:nvSpPr>
        <p:spPr>
          <a:xfrm>
            <a:off x="0" y="6623702"/>
            <a:ext cx="12107917" cy="184666"/>
          </a:xfrm>
          <a:prstGeom prst="rect">
            <a:avLst/>
          </a:prstGeom>
          <a:noFill/>
        </p:spPr>
        <p:txBody>
          <a:bodyPr wrap="square" rtlCol="0">
            <a:spAutoFit/>
          </a:bodyPr>
          <a:lstStyle/>
          <a:p>
            <a:pPr algn="l"/>
            <a:r>
              <a:rPr lang="en-US" sz="600" dirty="0">
                <a:solidFill>
                  <a:schemeClr val="tx2">
                    <a:lumMod val="40000"/>
                    <a:lumOff val="60000"/>
                  </a:schemeClr>
                </a:solidFill>
              </a:rPr>
              <a:t>© Cerner Corporation. All rights reserved.</a:t>
            </a:r>
          </a:p>
        </p:txBody>
      </p:sp>
      <p:sp>
        <p:nvSpPr>
          <p:cNvPr id="5" name="TextBox 4"/>
          <p:cNvSpPr txBox="1"/>
          <p:nvPr/>
        </p:nvSpPr>
        <p:spPr>
          <a:xfrm>
            <a:off x="11561332" y="6495389"/>
            <a:ext cx="420460" cy="276999"/>
          </a:xfrm>
          <a:prstGeom prst="rect">
            <a:avLst/>
          </a:prstGeom>
          <a:noFill/>
        </p:spPr>
        <p:txBody>
          <a:bodyPr wrap="square" rtlCol="0">
            <a:spAutoFit/>
          </a:bodyPr>
          <a:lstStyle/>
          <a:p>
            <a:fld id="{39B9A8E6-500A-494F-8511-CB834C088D51}" type="slidenum">
              <a:rPr lang="en-US" sz="1200" smtClean="0">
                <a:solidFill>
                  <a:schemeClr val="bg2">
                    <a:lumMod val="75000"/>
                  </a:schemeClr>
                </a:solidFill>
              </a:rPr>
              <a:t>‹#›</a:t>
            </a:fld>
            <a:endParaRPr lang="en-US" sz="1200" dirty="0">
              <a:solidFill>
                <a:schemeClr val="bg2">
                  <a:lumMod val="75000"/>
                </a:schemeClr>
              </a:solidFill>
            </a:endParaRPr>
          </a:p>
        </p:txBody>
      </p:sp>
    </p:spTree>
    <p:extLst>
      <p:ext uri="{BB962C8B-B14F-4D97-AF65-F5344CB8AC3E}">
        <p14:creationId xmlns:p14="http://schemas.microsoft.com/office/powerpoint/2010/main" val="857022175"/>
      </p:ext>
    </p:extLst>
  </p:cSld>
  <p:clrMap bg1="lt1" tx1="dk1" bg2="lt2" tx2="dk2" accent1="accent1" accent2="accent2" accent3="accent3" accent4="accent4" accent5="accent5" accent6="accent6" hlink="hlink" folHlink="folHlink"/>
  <p:sldLayoutIdLst>
    <p:sldLayoutId id="2147484006" r:id="rId1"/>
    <p:sldLayoutId id="2147484004" r:id="rId2"/>
    <p:sldLayoutId id="2147484007" r:id="rId3"/>
    <p:sldLayoutId id="2147484008" r:id="rId4"/>
    <p:sldLayoutId id="214748401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9" r:id="rId15"/>
  </p:sldLayoutIdLst>
  <p:hf hdr="0" dt="0"/>
  <p:txStyles>
    <p:title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320040" indent="-320040" algn="l" defTabSz="914400"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hyperlink" Target="https://appauth.io/"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962812" y="4966150"/>
            <a:ext cx="5346541" cy="417164"/>
          </a:xfrm>
        </p:spPr>
        <p:txBody>
          <a:bodyPr>
            <a:normAutofit/>
          </a:bodyPr>
          <a:lstStyle/>
          <a:p>
            <a:r>
              <a:rPr lang="en-US" sz="2000" dirty="0"/>
              <a:t>Matt Randall</a:t>
            </a:r>
          </a:p>
        </p:txBody>
      </p:sp>
      <p:sp>
        <p:nvSpPr>
          <p:cNvPr id="3" name="Text Placeholder 2"/>
          <p:cNvSpPr>
            <a:spLocks noGrp="1"/>
          </p:cNvSpPr>
          <p:nvPr>
            <p:ph type="body" sz="quarter" idx="12"/>
          </p:nvPr>
        </p:nvSpPr>
        <p:spPr>
          <a:xfrm>
            <a:off x="5962813" y="5384547"/>
            <a:ext cx="5229662" cy="287257"/>
          </a:xfrm>
        </p:spPr>
        <p:txBody>
          <a:bodyPr/>
          <a:lstStyle/>
          <a:p>
            <a:r>
              <a:rPr lang="en-US" dirty="0"/>
              <a:t>Platform Product Management</a:t>
            </a:r>
          </a:p>
        </p:txBody>
      </p:sp>
      <p:sp>
        <p:nvSpPr>
          <p:cNvPr id="5" name="Title 4"/>
          <p:cNvSpPr>
            <a:spLocks noGrp="1"/>
          </p:cNvSpPr>
          <p:nvPr>
            <p:ph type="title"/>
          </p:nvPr>
        </p:nvSpPr>
        <p:spPr/>
        <p:txBody>
          <a:bodyPr/>
          <a:lstStyle/>
          <a:p>
            <a:pPr>
              <a:lnSpc>
                <a:spcPct val="100000"/>
              </a:lnSpc>
            </a:pPr>
            <a:r>
              <a:rPr lang="en-US" dirty="0"/>
              <a:t>SMART on FHIR Authorization</a:t>
            </a:r>
          </a:p>
        </p:txBody>
      </p:sp>
    </p:spTree>
    <p:extLst>
      <p:ext uri="{BB962C8B-B14F-4D97-AF65-F5344CB8AC3E}">
        <p14:creationId xmlns:p14="http://schemas.microsoft.com/office/powerpoint/2010/main" val="1036600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6D3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10C374A-A79F-4A71-A9CD-58AD28B18B02}"/>
              </a:ext>
            </a:extLst>
          </p:cNvPr>
          <p:cNvSpPr>
            <a:spLocks noGrp="1"/>
          </p:cNvSpPr>
          <p:nvPr>
            <p:ph type="ftr" sz="quarter" idx="4294967295"/>
          </p:nvPr>
        </p:nvSpPr>
        <p:spPr>
          <a:xfrm>
            <a:off x="0" y="6580188"/>
            <a:ext cx="12192000" cy="277812"/>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500" cap="none" spc="0" normalizeH="0" baseline="0" noProof="0">
                <a:ln>
                  <a:noFill/>
                </a:ln>
                <a:solidFill>
                  <a:srgbClr val="393D41"/>
                </a:solidFill>
                <a:effectLst/>
                <a:uLnTx/>
                <a:uFillTx/>
                <a:latin typeface="Arial"/>
                <a:ea typeface="ＭＳ Ｐゴシック" pitchFamily="34" charset="-128"/>
                <a:cs typeface="Times New Roman" pitchFamily="18" charset="0"/>
              </a:rPr>
              <a:t>BRNDEXP 2.0 0714     © 2014 Cerner Corporation.  All rights reserved.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500" cap="none" spc="0" normalizeH="0" baseline="0" noProof="0">
                <a:ln>
                  <a:noFill/>
                </a:ln>
                <a:solidFill>
                  <a:srgbClr val="393D41"/>
                </a:solidFill>
                <a:effectLst/>
                <a:uLnTx/>
                <a:uFillTx/>
                <a:latin typeface="Arial"/>
                <a:ea typeface="ＭＳ Ｐゴシック" pitchFamily="34" charset="-128"/>
                <a:cs typeface="Times New Roman" pitchFamily="18" charset="0"/>
              </a:rPr>
              <a:t>This document contains Cerner confidential and/or proprietary information belonging to Cerner Corporation and/or its related affiliates which may not be reproduced or transmitted in any form or by any means without the express written consent of Cerner. </a:t>
            </a:r>
            <a:endParaRPr kumimoji="0" lang="en-US" sz="600" b="0" i="0" u="none" strike="noStrike" kern="500" cap="none" spc="0" normalizeH="0" baseline="0" noProof="0" dirty="0">
              <a:ln>
                <a:noFill/>
              </a:ln>
              <a:solidFill>
                <a:srgbClr val="393D41"/>
              </a:solidFill>
              <a:effectLst/>
              <a:uLnTx/>
              <a:uFillTx/>
              <a:latin typeface="Arial"/>
              <a:ea typeface="ＭＳ Ｐゴシック" pitchFamily="34" charset="-128"/>
              <a:cs typeface="Times New Roman" pitchFamily="18" charset="0"/>
            </a:endParaRPr>
          </a:p>
        </p:txBody>
      </p:sp>
      <p:sp>
        <p:nvSpPr>
          <p:cNvPr id="3" name="Slide Number Placeholder 2">
            <a:extLst>
              <a:ext uri="{FF2B5EF4-FFF2-40B4-BE49-F238E27FC236}">
                <a16:creationId xmlns:a16="http://schemas.microsoft.com/office/drawing/2014/main" id="{CE2A6C6B-27E3-4F7E-AB63-4C55D3B19454}"/>
              </a:ext>
            </a:extLst>
          </p:cNvPr>
          <p:cNvSpPr>
            <a:spLocks noGrp="1"/>
          </p:cNvSpPr>
          <p:nvPr>
            <p:ph type="sldNum" sz="quarter" idx="4294967295"/>
          </p:nvPr>
        </p:nvSpPr>
        <p:spPr>
          <a:xfrm>
            <a:off x="11691938" y="6438900"/>
            <a:ext cx="500062"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F8F497-5311-4FE6-8037-E08A3EC20500}" type="slidenum">
              <a:rPr kumimoji="0" lang="en-US" sz="1200" b="1" i="0" u="none" strike="noStrike" kern="1200" cap="none" spc="0" normalizeH="0" baseline="0" noProof="0" smtClean="0">
                <a:ln>
                  <a:noFill/>
                </a:ln>
                <a:solidFill>
                  <a:srgbClr val="393D41">
                    <a:tint val="75000"/>
                  </a:srgbClr>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1" i="0" u="none" strike="noStrike" kern="1200" cap="none" spc="0" normalizeH="0" baseline="0" noProof="0">
              <a:ln>
                <a:noFill/>
              </a:ln>
              <a:solidFill>
                <a:srgbClr val="393D41">
                  <a:tint val="75000"/>
                </a:srgbClr>
              </a:solidFill>
              <a:effectLst/>
              <a:uLnTx/>
              <a:uFillTx/>
              <a:latin typeface="Arial" pitchFamily="34" charset="0"/>
              <a:ea typeface="ＭＳ Ｐゴシック" pitchFamily="34" charset="-128"/>
              <a:cs typeface="+mn-cs"/>
            </a:endParaRPr>
          </a:p>
        </p:txBody>
      </p:sp>
      <p:sp>
        <p:nvSpPr>
          <p:cNvPr id="6" name="Title 1">
            <a:extLst>
              <a:ext uri="{FF2B5EF4-FFF2-40B4-BE49-F238E27FC236}">
                <a16:creationId xmlns:a16="http://schemas.microsoft.com/office/drawing/2014/main" id="{8728553C-D6E4-4CE8-91C5-73CA4DBA446F}"/>
              </a:ext>
            </a:extLst>
          </p:cNvPr>
          <p:cNvSpPr txBox="1">
            <a:spLocks/>
          </p:cNvSpPr>
          <p:nvPr/>
        </p:nvSpPr>
        <p:spPr>
          <a:xfrm>
            <a:off x="0" y="943710"/>
            <a:ext cx="12192000" cy="1271357"/>
          </a:xfrm>
          <a:prstGeom prst="rect">
            <a:avLst/>
          </a:prstGeom>
        </p:spPr>
        <p:txBody>
          <a:bodyPr>
            <a:normAutofit/>
          </a:bodyPr>
          <a:lst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Arial"/>
                <a:ea typeface="+mj-ea"/>
                <a:cs typeface="+mj-cs"/>
              </a:rPr>
              <a:t>Join the conversation!</a:t>
            </a:r>
            <a:endParaRPr kumimoji="0" lang="en-US" sz="5400" b="0" i="0" u="none" strike="noStrike" kern="1200" cap="none" spc="0" normalizeH="0" baseline="0" noProof="0" dirty="0">
              <a:ln>
                <a:noFill/>
              </a:ln>
              <a:solidFill>
                <a:srgbClr val="FFFFFF"/>
              </a:solidFill>
              <a:effectLst/>
              <a:uLnTx/>
              <a:uFillTx/>
              <a:latin typeface="Arial"/>
              <a:ea typeface="+mj-ea"/>
              <a:cs typeface="+mj-cs"/>
            </a:endParaRPr>
          </a:p>
        </p:txBody>
      </p:sp>
      <p:grpSp>
        <p:nvGrpSpPr>
          <p:cNvPr id="8" name="Group 7"/>
          <p:cNvGrpSpPr/>
          <p:nvPr/>
        </p:nvGrpSpPr>
        <p:grpSpPr>
          <a:xfrm>
            <a:off x="1349464" y="2491463"/>
            <a:ext cx="9310820" cy="3124769"/>
            <a:chOff x="1349464" y="1822391"/>
            <a:chExt cx="9310820" cy="3124769"/>
          </a:xfrm>
        </p:grpSpPr>
        <p:sp>
          <p:nvSpPr>
            <p:cNvPr id="12" name="TextBox 11">
              <a:extLst>
                <a:ext uri="{FF2B5EF4-FFF2-40B4-BE49-F238E27FC236}">
                  <a16:creationId xmlns:a16="http://schemas.microsoft.com/office/drawing/2014/main" id="{DAC43B3E-0410-47EA-A6E6-FDE99284CBF2}"/>
                </a:ext>
              </a:extLst>
            </p:cNvPr>
            <p:cNvSpPr txBox="1"/>
            <p:nvPr/>
          </p:nvSpPr>
          <p:spPr>
            <a:xfrm>
              <a:off x="1349464" y="3623721"/>
              <a:ext cx="9310820" cy="13234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dirty="0">
                  <a:ln>
                    <a:noFill/>
                  </a:ln>
                  <a:solidFill>
                    <a:schemeClr val="bg1"/>
                  </a:solidFill>
                  <a:effectLst/>
                  <a:uLnTx/>
                  <a:uFillTx/>
                  <a:latin typeface="+mj-lt"/>
                  <a:ea typeface="+mj-ea"/>
                  <a:cs typeface="+mj-cs"/>
                </a:rPr>
                <a:t>#</a:t>
              </a:r>
              <a:r>
                <a:rPr kumimoji="0" lang="en-US" sz="8000" b="0" i="0" u="none" strike="noStrike" kern="0" cap="none" spc="0" normalizeH="0" baseline="0" noProof="0" dirty="0" err="1">
                  <a:ln>
                    <a:noFill/>
                  </a:ln>
                  <a:solidFill>
                    <a:schemeClr val="bg1"/>
                  </a:solidFill>
                  <a:effectLst/>
                  <a:uLnTx/>
                  <a:uFillTx/>
                  <a:latin typeface="+mj-lt"/>
                  <a:ea typeface="+mj-ea"/>
                  <a:cs typeface="+mj-cs"/>
                </a:rPr>
                <a:t>codeLearningLab</a:t>
              </a:r>
              <a:endParaRPr kumimoji="0" lang="en-US" sz="8000" b="0" i="0" u="none" strike="noStrike" kern="0" cap="none" spc="0" normalizeH="0" baseline="0" noProof="0" dirty="0">
                <a:ln>
                  <a:noFill/>
                </a:ln>
                <a:solidFill>
                  <a:schemeClr val="bg1"/>
                </a:solidFill>
                <a:effectLst/>
                <a:uLnTx/>
                <a:uFillTx/>
                <a:latin typeface="Gotham Medium" panose="02000603030000020004" pitchFamily="2" charset="0"/>
                <a:ea typeface="+mj-ea"/>
                <a:cs typeface="+mj-cs"/>
              </a:endParaRPr>
            </a:p>
          </p:txBody>
        </p:sp>
        <p:pic>
          <p:nvPicPr>
            <p:cNvPr id="1026" name="Picture 2" descr="mage result for twitter white 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3820" y="2140132"/>
              <a:ext cx="1278206" cy="10396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19303" y="1822391"/>
              <a:ext cx="1675161" cy="1675161"/>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7460" y="2044450"/>
              <a:ext cx="1214828" cy="1214828"/>
            </a:xfrm>
            <a:prstGeom prst="rect">
              <a:avLst/>
            </a:prstGeom>
          </p:spPr>
        </p:pic>
      </p:grpSp>
    </p:spTree>
    <p:extLst>
      <p:ext uri="{BB962C8B-B14F-4D97-AF65-F5344CB8AC3E}">
        <p14:creationId xmlns:p14="http://schemas.microsoft.com/office/powerpoint/2010/main" val="3117990504"/>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086776"/>
            <a:ext cx="10871200" cy="748988"/>
          </a:xfrm>
          <a:prstGeom prst="rect">
            <a:avLst/>
          </a:prstGeom>
          <a:noFill/>
        </p:spPr>
        <p:txBody>
          <a:bodyPr wrap="square" rtlCol="0" anchor="ctr">
            <a:spAutoFit/>
          </a:bodyPr>
          <a:lstStyle/>
          <a:p>
            <a:pPr algn="ctr"/>
            <a:endParaRPr lang="en-US" sz="4267" dirty="0"/>
          </a:p>
        </p:txBody>
      </p:sp>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lstStyle/>
          <a:p>
            <a:pPr marL="0" indent="0">
              <a:buNone/>
            </a:pPr>
            <a:r>
              <a:rPr lang="en-US" b="1" dirty="0"/>
              <a:t>Note</a:t>
            </a:r>
            <a:r>
              <a:rPr lang="en-US" dirty="0"/>
              <a:t>:  Few Cerner FHIR® services currently support direct access via client credentials grant.  Refer to the documentation of the individual service.</a:t>
            </a:r>
          </a:p>
          <a:p>
            <a:pPr marL="0" indent="0">
              <a:buNone/>
            </a:pPr>
            <a:endParaRPr lang="en-US" dirty="0"/>
          </a:p>
        </p:txBody>
      </p:sp>
    </p:spTree>
    <p:extLst>
      <p:ext uri="{BB962C8B-B14F-4D97-AF65-F5344CB8AC3E}">
        <p14:creationId xmlns:p14="http://schemas.microsoft.com/office/powerpoint/2010/main" val="681519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Introduction</a:t>
            </a:r>
          </a:p>
        </p:txBody>
      </p:sp>
      <p:sp>
        <p:nvSpPr>
          <p:cNvPr id="10" name="Content Placeholder 9"/>
          <p:cNvSpPr>
            <a:spLocks noGrp="1"/>
          </p:cNvSpPr>
          <p:nvPr>
            <p:ph idx="1"/>
          </p:nvPr>
        </p:nvSpPr>
        <p:spPr/>
        <p:txBody>
          <a:bodyPr anchor="t"/>
          <a:lstStyle/>
          <a:p>
            <a:pPr marL="0" indent="0">
              <a:buNone/>
            </a:pPr>
            <a:r>
              <a:rPr lang="en-US" dirty="0"/>
              <a:t>This is an overview of Cerner’s authorization guide to help you get started.  The full authorization guide, along with further security background information, may be found at:</a:t>
            </a:r>
          </a:p>
          <a:p>
            <a:pPr algn="ctr"/>
            <a:endParaRPr lang="en-US" dirty="0"/>
          </a:p>
          <a:p>
            <a:r>
              <a:rPr lang="en-US" dirty="0"/>
              <a:t>http://fhir.cerner.com/authorization/</a:t>
            </a:r>
          </a:p>
          <a:p>
            <a:endParaRPr lang="en-US" dirty="0"/>
          </a:p>
        </p:txBody>
      </p:sp>
    </p:spTree>
    <p:extLst>
      <p:ext uri="{BB962C8B-B14F-4D97-AF65-F5344CB8AC3E}">
        <p14:creationId xmlns:p14="http://schemas.microsoft.com/office/powerpoint/2010/main" val="100077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SMART® on FHIR® Recap</a:t>
            </a:r>
          </a:p>
        </p:txBody>
      </p:sp>
    </p:spTree>
    <p:extLst>
      <p:ext uri="{BB962C8B-B14F-4D97-AF65-F5344CB8AC3E}">
        <p14:creationId xmlns:p14="http://schemas.microsoft.com/office/powerpoint/2010/main" val="348528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lstStyle/>
          <a:p>
            <a:pPr marL="0" indent="0">
              <a:buNone/>
            </a:pPr>
            <a:r>
              <a:rPr lang="en-US" dirty="0"/>
              <a:t>SMART® provides:</a:t>
            </a:r>
          </a:p>
          <a:p>
            <a:endParaRPr lang="en-US" dirty="0"/>
          </a:p>
          <a:p>
            <a:r>
              <a:rPr lang="en-US" dirty="0"/>
              <a:t>A framework to launch client applications from either an EHR or a patient portal workflow.</a:t>
            </a:r>
          </a:p>
          <a:p>
            <a:r>
              <a:rPr lang="en-US" dirty="0"/>
              <a:t>A framework to let client applications obtain access to FHIR resources on behalf of the user.</a:t>
            </a:r>
          </a:p>
          <a:p>
            <a:r>
              <a:rPr lang="en-US" dirty="0"/>
              <a:t>A framework to share the user’s context  in the EHR or patient portal.</a:t>
            </a:r>
          </a:p>
          <a:p>
            <a:endParaRPr lang="en-US" dirty="0"/>
          </a:p>
          <a:p>
            <a:pPr marL="0" indent="0">
              <a:buNone/>
            </a:pPr>
            <a:endParaRPr lang="en-US" dirty="0"/>
          </a:p>
        </p:txBody>
      </p:sp>
    </p:spTree>
    <p:extLst>
      <p:ext uri="{BB962C8B-B14F-4D97-AF65-F5344CB8AC3E}">
        <p14:creationId xmlns:p14="http://schemas.microsoft.com/office/powerpoint/2010/main" val="302119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a:xfrm>
            <a:off x="414339" y="1280162"/>
            <a:ext cx="10522207" cy="4528969"/>
          </a:xfrm>
        </p:spPr>
        <p:txBody>
          <a:bodyPr anchor="t"/>
          <a:lstStyle/>
          <a:p>
            <a:pPr marL="0" indent="0">
              <a:buNone/>
            </a:pPr>
            <a:r>
              <a:rPr lang="en-US" dirty="0"/>
              <a:t>How does it accomplish this?</a:t>
            </a:r>
          </a:p>
          <a:p>
            <a:pPr marL="0" indent="0">
              <a:buNone/>
            </a:pPr>
            <a:endParaRPr lang="en-US" dirty="0"/>
          </a:p>
          <a:p>
            <a:r>
              <a:rPr lang="en-US" dirty="0"/>
              <a:t>Extends OAuth2 Framework (IETF RFC 6749)</a:t>
            </a:r>
          </a:p>
          <a:p>
            <a:r>
              <a:rPr lang="en-US" dirty="0"/>
              <a:t>Utilizes OpenID Connect identity tokens for conveying user identity.</a:t>
            </a:r>
          </a:p>
          <a:p>
            <a:r>
              <a:rPr lang="en-US" dirty="0"/>
              <a:t>Defines additional extensions and mechanisms outside of the core OAuth 2 framework to handle healthcare use cases.</a:t>
            </a:r>
          </a:p>
          <a:p>
            <a:endParaRPr lang="en-US" dirty="0"/>
          </a:p>
          <a:p>
            <a:endParaRPr lang="en-US" dirty="0"/>
          </a:p>
          <a:p>
            <a:endParaRPr lang="en-US" dirty="0"/>
          </a:p>
        </p:txBody>
      </p:sp>
    </p:spTree>
    <p:extLst>
      <p:ext uri="{BB962C8B-B14F-4D97-AF65-F5344CB8AC3E}">
        <p14:creationId xmlns:p14="http://schemas.microsoft.com/office/powerpoint/2010/main" val="203935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733" dirty="0"/>
              <a:t>Why utilize the OAuth 2 framework?</a:t>
            </a:r>
            <a:endParaRPr lang="en-US" dirty="0"/>
          </a:p>
        </p:txBody>
      </p:sp>
    </p:spTree>
    <p:extLst>
      <p:ext uri="{BB962C8B-B14F-4D97-AF65-F5344CB8AC3E}">
        <p14:creationId xmlns:p14="http://schemas.microsoft.com/office/powerpoint/2010/main" val="3642075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normAutofit/>
          </a:bodyPr>
          <a:lstStyle/>
          <a:p>
            <a:r>
              <a:rPr lang="en-US" b="1" dirty="0"/>
              <a:t>Reason</a:t>
            </a:r>
            <a:r>
              <a:rPr lang="en-US" dirty="0"/>
              <a:t>: It abstracts authentication away from client applications.</a:t>
            </a:r>
          </a:p>
          <a:p>
            <a:endParaRPr lang="en-US" dirty="0"/>
          </a:p>
          <a:p>
            <a:r>
              <a:rPr lang="en-US" b="1" dirty="0"/>
              <a:t>Benefit</a:t>
            </a:r>
            <a:r>
              <a:rPr lang="en-US" dirty="0"/>
              <a:t>: Organizations can choose any mechanism(s) of authentication that are appropriate for its user population without affecting apps.</a:t>
            </a:r>
          </a:p>
          <a:p>
            <a:r>
              <a:rPr lang="en-US" b="1" dirty="0"/>
              <a:t>Benefit</a:t>
            </a:r>
            <a:r>
              <a:rPr lang="en-US" dirty="0"/>
              <a:t>: Users can have an “single sign-on” experience, and don’t have to update apps if they change their credentials.</a:t>
            </a:r>
          </a:p>
          <a:p>
            <a:endParaRPr lang="en-US" dirty="0"/>
          </a:p>
          <a:p>
            <a:endParaRPr lang="en-US" dirty="0"/>
          </a:p>
          <a:p>
            <a:endParaRPr lang="en-US" dirty="0"/>
          </a:p>
        </p:txBody>
      </p:sp>
      <p:cxnSp>
        <p:nvCxnSpPr>
          <p:cNvPr id="8" name="Straight Connector 7"/>
          <p:cNvCxnSpPr/>
          <p:nvPr/>
        </p:nvCxnSpPr>
        <p:spPr>
          <a:xfrm>
            <a:off x="914400" y="2413000"/>
            <a:ext cx="9448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62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lstStyle/>
          <a:p>
            <a:r>
              <a:rPr lang="en-US" b="1" dirty="0"/>
              <a:t>Benefit</a:t>
            </a:r>
            <a:r>
              <a:rPr lang="en-US" dirty="0"/>
              <a:t>: Apps aren’t directly handling user credentials; this is beneficial to all parties from a security perspective.</a:t>
            </a:r>
          </a:p>
          <a:p>
            <a:r>
              <a:rPr lang="en-US" b="1" dirty="0"/>
              <a:t>Benefit</a:t>
            </a:r>
            <a:r>
              <a:rPr lang="en-US" dirty="0"/>
              <a:t>: As a framework based on trust-exchange, the EHR does not have to extend the entirety of authorization rights of a given user to your app – only those needed to function.</a:t>
            </a:r>
          </a:p>
          <a:p>
            <a:pPr lvl="1"/>
            <a:r>
              <a:rPr lang="en-US" dirty="0"/>
              <a:t>This, in turn, can lower risk to organizations, patients, and your application.</a:t>
            </a:r>
          </a:p>
          <a:p>
            <a:endParaRPr lang="en-US" dirty="0"/>
          </a:p>
          <a:p>
            <a:endParaRPr lang="en-US" dirty="0"/>
          </a:p>
        </p:txBody>
      </p:sp>
    </p:spTree>
    <p:extLst>
      <p:ext uri="{BB962C8B-B14F-4D97-AF65-F5344CB8AC3E}">
        <p14:creationId xmlns:p14="http://schemas.microsoft.com/office/powerpoint/2010/main" val="243431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Introduction</a:t>
            </a:r>
          </a:p>
        </p:txBody>
      </p:sp>
      <p:sp>
        <p:nvSpPr>
          <p:cNvPr id="6" name="Content Placeholder 5"/>
          <p:cNvSpPr>
            <a:spLocks noGrp="1"/>
          </p:cNvSpPr>
          <p:nvPr>
            <p:ph idx="1"/>
          </p:nvPr>
        </p:nvSpPr>
        <p:spPr/>
        <p:txBody>
          <a:bodyPr/>
          <a:lstStyle/>
          <a:p>
            <a:r>
              <a:rPr lang="en-US" b="1" dirty="0"/>
              <a:t>Reason:</a:t>
            </a:r>
            <a:r>
              <a:rPr lang="en-US" dirty="0"/>
              <a:t>  As a security framework, OAuth has a tremendous amount of investment from the security community.</a:t>
            </a:r>
          </a:p>
          <a:p>
            <a:endParaRPr lang="en-US" dirty="0"/>
          </a:p>
          <a:p>
            <a:r>
              <a:rPr lang="en-US" b="1" dirty="0"/>
              <a:t>Benefit</a:t>
            </a:r>
            <a:r>
              <a:rPr lang="en-US" dirty="0"/>
              <a:t>:  The SMART® on FHIR® ecosystem can benefit from further security research and improvements being added to OAuth in the future.</a:t>
            </a:r>
          </a:p>
          <a:p>
            <a:r>
              <a:rPr lang="en-US" b="1" dirty="0"/>
              <a:t>Benefit</a:t>
            </a:r>
            <a:r>
              <a:rPr lang="en-US" dirty="0"/>
              <a:t>:  Tools, education, articles, etc., covering the OAuth framework are commonly available.</a:t>
            </a:r>
          </a:p>
          <a:p>
            <a:endParaRPr lang="en-US" dirty="0"/>
          </a:p>
        </p:txBody>
      </p:sp>
      <p:cxnSp>
        <p:nvCxnSpPr>
          <p:cNvPr id="8" name="Straight Connector 7"/>
          <p:cNvCxnSpPr/>
          <p:nvPr/>
        </p:nvCxnSpPr>
        <p:spPr>
          <a:xfrm>
            <a:off x="914400" y="2413000"/>
            <a:ext cx="99568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92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733" dirty="0"/>
              <a:t>Overview:  Working with the OAuth 2 Framework</a:t>
            </a:r>
          </a:p>
        </p:txBody>
      </p:sp>
    </p:spTree>
    <p:extLst>
      <p:ext uri="{BB962C8B-B14F-4D97-AF65-F5344CB8AC3E}">
        <p14:creationId xmlns:p14="http://schemas.microsoft.com/office/powerpoint/2010/main" val="328981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192000" cy="6856360"/>
          </a:xfrm>
          <a:prstGeom prst="rect">
            <a:avLst/>
          </a:prstGeom>
        </p:spPr>
      </p:pic>
      <p:sp>
        <p:nvSpPr>
          <p:cNvPr id="2" name="Title 1"/>
          <p:cNvSpPr>
            <a:spLocks noGrp="1"/>
          </p:cNvSpPr>
          <p:nvPr>
            <p:ph type="title" idx="4294967295"/>
          </p:nvPr>
        </p:nvSpPr>
        <p:spPr>
          <a:xfrm>
            <a:off x="0" y="217732"/>
            <a:ext cx="12192000" cy="1643063"/>
          </a:xfrm>
        </p:spPr>
        <p:txBody>
          <a:bodyPr>
            <a:normAutofit/>
          </a:bodyPr>
          <a:lstStyle/>
          <a:p>
            <a:pPr algn="ctr">
              <a:buClr>
                <a:srgbClr val="7BC122"/>
              </a:buClr>
            </a:pPr>
            <a:r>
              <a:rPr lang="en-US" sz="4800" b="1" dirty="0">
                <a:solidFill>
                  <a:srgbClr val="6D3074"/>
                </a:solidFill>
              </a:rPr>
              <a:t>General session wireless internet access</a:t>
            </a:r>
          </a:p>
        </p:txBody>
      </p:sp>
      <p:pic>
        <p:nvPicPr>
          <p:cNvPr id="9" name="Picture 8">
            <a:extLst>
              <a:ext uri="{FF2B5EF4-FFF2-40B4-BE49-F238E27FC236}">
                <a16:creationId xmlns:a16="http://schemas.microsoft.com/office/drawing/2014/main" id="{423FF2FD-BE2D-4B6F-B297-EA1CEB9BE1D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7835811" y="2182583"/>
            <a:ext cx="3859318" cy="2894489"/>
          </a:xfrm>
          <a:prstGeom prst="rect">
            <a:avLst/>
          </a:prstGeom>
        </p:spPr>
      </p:pic>
      <p:sp>
        <p:nvSpPr>
          <p:cNvPr id="6" name="Rectangle 5">
            <a:extLst>
              <a:ext uri="{FF2B5EF4-FFF2-40B4-BE49-F238E27FC236}">
                <a16:creationId xmlns:a16="http://schemas.microsoft.com/office/drawing/2014/main" id="{5E1D1D42-B8D6-41D8-B43D-CFD08B95AD73}"/>
              </a:ext>
            </a:extLst>
          </p:cNvPr>
          <p:cNvSpPr/>
          <p:nvPr/>
        </p:nvSpPr>
        <p:spPr>
          <a:xfrm>
            <a:off x="241907" y="1583114"/>
            <a:ext cx="7525780" cy="4093428"/>
          </a:xfrm>
          <a:prstGeom prst="rect">
            <a:avLst/>
          </a:prstGeom>
        </p:spPr>
        <p:txBody>
          <a:bodyPr wrap="square">
            <a:spAutoFit/>
          </a:bodyPr>
          <a:lstStyle/>
          <a:p>
            <a:pPr marL="457200" indent="-457200">
              <a:buFont typeface="+mj-lt"/>
              <a:buAutoNum type="arabicPeriod"/>
            </a:pPr>
            <a:r>
              <a:rPr lang="en-US" sz="2000" b="0" dirty="0">
                <a:solidFill>
                  <a:schemeClr val="accent3"/>
                </a:solidFill>
                <a:latin typeface="+mj-lt"/>
              </a:rPr>
              <a:t>Select the </a:t>
            </a:r>
            <a:r>
              <a:rPr lang="en-US" sz="2000" dirty="0">
                <a:solidFill>
                  <a:schemeClr val="accent3"/>
                </a:solidFill>
                <a:latin typeface="+mj-lt"/>
              </a:rPr>
              <a:t>guest-internet </a:t>
            </a:r>
            <a:r>
              <a:rPr lang="en-US" sz="2000" b="0" dirty="0">
                <a:solidFill>
                  <a:schemeClr val="accent3"/>
                </a:solidFill>
                <a:latin typeface="+mj-lt"/>
              </a:rPr>
              <a:t>Wi-Fi connection on your mobile device.</a:t>
            </a:r>
          </a:p>
          <a:p>
            <a:pPr marL="457200" indent="-457200">
              <a:buFont typeface="+mj-lt"/>
              <a:buAutoNum type="arabicPeriod"/>
            </a:pPr>
            <a:endParaRPr lang="en-US" sz="2000" b="0" dirty="0">
              <a:solidFill>
                <a:schemeClr val="accent3"/>
              </a:solidFill>
              <a:latin typeface="+mj-lt"/>
            </a:endParaRPr>
          </a:p>
          <a:p>
            <a:pPr marL="457200" indent="-457200">
              <a:buFont typeface="+mj-lt"/>
              <a:buAutoNum type="arabicPeriod"/>
            </a:pPr>
            <a:r>
              <a:rPr lang="en-US" sz="2000" b="0" dirty="0">
                <a:solidFill>
                  <a:schemeClr val="accent3"/>
                </a:solidFill>
                <a:latin typeface="+mj-lt"/>
              </a:rPr>
              <a:t>The registration page will automatically open in your default browser.</a:t>
            </a:r>
          </a:p>
          <a:p>
            <a:pPr marL="457200" indent="-457200">
              <a:buFont typeface="+mj-lt"/>
              <a:buAutoNum type="arabicPeriod"/>
            </a:pPr>
            <a:endParaRPr lang="en-US" sz="2000" b="0" dirty="0">
              <a:solidFill>
                <a:schemeClr val="accent3"/>
              </a:solidFill>
              <a:latin typeface="+mj-lt"/>
            </a:endParaRPr>
          </a:p>
          <a:p>
            <a:pPr marL="457200" indent="-457200">
              <a:buFont typeface="+mj-lt"/>
              <a:buAutoNum type="arabicPeriod"/>
            </a:pPr>
            <a:r>
              <a:rPr lang="en-US" sz="2000" b="0" dirty="0">
                <a:solidFill>
                  <a:schemeClr val="accent3"/>
                </a:solidFill>
                <a:latin typeface="+mj-lt"/>
              </a:rPr>
              <a:t>Enter your name and email address.</a:t>
            </a:r>
          </a:p>
          <a:p>
            <a:pPr marL="457200" indent="-457200">
              <a:buFont typeface="+mj-lt"/>
              <a:buAutoNum type="arabicPeriod"/>
            </a:pPr>
            <a:endParaRPr lang="en-US" sz="2000" b="0" dirty="0">
              <a:solidFill>
                <a:schemeClr val="accent3"/>
              </a:solidFill>
              <a:latin typeface="+mj-lt"/>
            </a:endParaRPr>
          </a:p>
          <a:p>
            <a:pPr marL="457200" indent="-457200">
              <a:buFont typeface="+mj-lt"/>
              <a:buAutoNum type="arabicPeriod"/>
            </a:pPr>
            <a:r>
              <a:rPr lang="en-US" sz="2000" b="0" dirty="0">
                <a:solidFill>
                  <a:schemeClr val="accent3"/>
                </a:solidFill>
                <a:latin typeface="+mj-lt"/>
              </a:rPr>
              <a:t>Select an Account Expiration time and accept the terms of use.</a:t>
            </a:r>
          </a:p>
          <a:p>
            <a:pPr marL="457200" indent="-457200">
              <a:buFont typeface="+mj-lt"/>
              <a:buAutoNum type="arabicPeriod"/>
            </a:pPr>
            <a:endParaRPr lang="en-US" sz="2000" b="0" dirty="0">
              <a:solidFill>
                <a:schemeClr val="accent3"/>
              </a:solidFill>
              <a:latin typeface="+mj-lt"/>
            </a:endParaRPr>
          </a:p>
          <a:p>
            <a:pPr marL="457200" indent="-457200">
              <a:buFont typeface="+mj-lt"/>
              <a:buAutoNum type="arabicPeriod"/>
            </a:pPr>
            <a:r>
              <a:rPr lang="en-US" sz="2000" b="0" dirty="0">
                <a:solidFill>
                  <a:schemeClr val="accent3"/>
                </a:solidFill>
                <a:latin typeface="+mj-lt"/>
              </a:rPr>
              <a:t>Click on the Register button and you will be taken to the Guest Network Registration Confirmation page.</a:t>
            </a:r>
          </a:p>
        </p:txBody>
      </p:sp>
      <p:sp>
        <p:nvSpPr>
          <p:cNvPr id="7" name="Rectangle 6">
            <a:extLst>
              <a:ext uri="{FF2B5EF4-FFF2-40B4-BE49-F238E27FC236}">
                <a16:creationId xmlns:a16="http://schemas.microsoft.com/office/drawing/2014/main" id="{2705112D-1BE7-418D-99FB-65DA2FB946CB}"/>
              </a:ext>
            </a:extLst>
          </p:cNvPr>
          <p:cNvSpPr/>
          <p:nvPr/>
        </p:nvSpPr>
        <p:spPr>
          <a:xfrm>
            <a:off x="338923" y="5875996"/>
            <a:ext cx="11063925" cy="830997"/>
          </a:xfrm>
          <a:prstGeom prst="rect">
            <a:avLst/>
          </a:prstGeom>
        </p:spPr>
        <p:txBody>
          <a:bodyPr wrap="square">
            <a:spAutoFit/>
          </a:bodyPr>
          <a:lstStyle/>
          <a:p>
            <a:r>
              <a:rPr lang="en-US" sz="1600" b="0" dirty="0">
                <a:solidFill>
                  <a:schemeClr val="accent3"/>
                </a:solidFill>
              </a:rPr>
              <a:t>Please note: After you click Activate you will immediately have Internet access for your device. An email will also be sent to you from guestwifi@cerner.com. If you would like to connect with a secondary device, use the username and password provided in the email received upon registration from guestwifi@cerner.com.</a:t>
            </a:r>
          </a:p>
        </p:txBody>
      </p:sp>
    </p:spTree>
    <p:extLst>
      <p:ext uri="{BB962C8B-B14F-4D97-AF65-F5344CB8AC3E}">
        <p14:creationId xmlns:p14="http://schemas.microsoft.com/office/powerpoint/2010/main" val="2143171557"/>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0" fill="hold" nodeType="withEffect">
                                  <p:stCondLst>
                                    <p:cond delay="0"/>
                                  </p:stCondLst>
                                  <p:childTnLst>
                                    <p:animEffect transition="out" filter="fade">
                                      <p:cBhvr>
                                        <p:cTn id="6" dur="2000" tmFilter="0, 0; .2, .5; .8, .5; 1, 0"/>
                                        <p:tgtEl>
                                          <p:spTgt spid="9"/>
                                        </p:tgtEl>
                                      </p:cBhvr>
                                    </p:animEffect>
                                    <p:animScale>
                                      <p:cBhvr>
                                        <p:cTn id="7" dur="1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650" y="82550"/>
            <a:ext cx="9918700" cy="6692900"/>
          </a:xfrm>
          <a:prstGeom prst="rect">
            <a:avLst/>
          </a:prstGeom>
        </p:spPr>
      </p:pic>
    </p:spTree>
    <p:extLst>
      <p:ext uri="{BB962C8B-B14F-4D97-AF65-F5344CB8AC3E}">
        <p14:creationId xmlns:p14="http://schemas.microsoft.com/office/powerpoint/2010/main" val="2699620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82550"/>
            <a:ext cx="10871200" cy="6692900"/>
          </a:xfrm>
          <a:prstGeom prst="rect">
            <a:avLst/>
          </a:prstGeom>
        </p:spPr>
      </p:pic>
    </p:spTree>
    <p:extLst>
      <p:ext uri="{BB962C8B-B14F-4D97-AF65-F5344CB8AC3E}">
        <p14:creationId xmlns:p14="http://schemas.microsoft.com/office/powerpoint/2010/main" val="259936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733" dirty="0"/>
              <a:t>What does my application need to get started?</a:t>
            </a:r>
          </a:p>
        </p:txBody>
      </p:sp>
    </p:spTree>
    <p:extLst>
      <p:ext uri="{BB962C8B-B14F-4D97-AF65-F5344CB8AC3E}">
        <p14:creationId xmlns:p14="http://schemas.microsoft.com/office/powerpoint/2010/main" val="3199557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a:t>
            </a:r>
          </a:p>
        </p:txBody>
      </p:sp>
      <p:sp>
        <p:nvSpPr>
          <p:cNvPr id="6" name="Content Placeholder 5"/>
          <p:cNvSpPr>
            <a:spLocks noGrp="1"/>
          </p:cNvSpPr>
          <p:nvPr>
            <p:ph idx="1"/>
          </p:nvPr>
        </p:nvSpPr>
        <p:spPr/>
        <p:txBody>
          <a:bodyPr>
            <a:normAutofit/>
          </a:bodyPr>
          <a:lstStyle/>
          <a:p>
            <a:r>
              <a:rPr lang="en-US" b="1" dirty="0"/>
              <a:t>client identifier: </a:t>
            </a:r>
            <a:r>
              <a:rPr lang="en-US" dirty="0"/>
              <a:t>A unique* identifier, assigned to your client application.</a:t>
            </a:r>
          </a:p>
          <a:p>
            <a:r>
              <a:rPr lang="en-US" b="1" dirty="0"/>
              <a:t>authorization endpoint</a:t>
            </a:r>
            <a:r>
              <a:rPr lang="en-US" dirty="0"/>
              <a:t>: Used to interact with the resource owner and obtain an authorization grant. The authorization server MUST first verify the identity of the resource owner. </a:t>
            </a:r>
          </a:p>
          <a:p>
            <a:r>
              <a:rPr lang="en-US" sz="2667" b="1" dirty="0"/>
              <a:t>token endpoint</a:t>
            </a:r>
            <a:r>
              <a:rPr lang="en-US" sz="2667" dirty="0"/>
              <a:t>: Used by the client to obtain an access token by presenting its authorization grant or refresh token.</a:t>
            </a:r>
          </a:p>
          <a:p>
            <a:endParaRPr lang="en-US" dirty="0"/>
          </a:p>
          <a:p>
            <a:endParaRPr lang="en-US" sz="3200" dirty="0"/>
          </a:p>
          <a:p>
            <a:endParaRPr lang="en-US" sz="3200" b="1" dirty="0"/>
          </a:p>
          <a:p>
            <a:endParaRPr lang="en-US" dirty="0"/>
          </a:p>
        </p:txBody>
      </p:sp>
    </p:spTree>
    <p:extLst>
      <p:ext uri="{BB962C8B-B14F-4D97-AF65-F5344CB8AC3E}">
        <p14:creationId xmlns:p14="http://schemas.microsoft.com/office/powerpoint/2010/main" val="256477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Content Placeholder 2"/>
          <p:cNvSpPr>
            <a:spLocks noGrp="1"/>
          </p:cNvSpPr>
          <p:nvPr>
            <p:ph idx="1"/>
          </p:nvPr>
        </p:nvSpPr>
        <p:spPr/>
        <p:txBody>
          <a:bodyPr>
            <a:normAutofit/>
          </a:bodyPr>
          <a:lstStyle/>
          <a:p>
            <a:r>
              <a:rPr lang="en-US" b="1" dirty="0"/>
              <a:t>redirection endpoint:  </a:t>
            </a:r>
            <a:r>
              <a:rPr lang="en-US" dirty="0"/>
              <a:t>A URI to which the authorization server will send the user-agent back once access is granted (or denied).</a:t>
            </a:r>
          </a:p>
          <a:p>
            <a:r>
              <a:rPr lang="en-US" b="1" dirty="0"/>
              <a:t>scope</a:t>
            </a:r>
            <a:r>
              <a:rPr lang="en-US" dirty="0"/>
              <a:t>: The extent of access being requested by an application during grant and token requests.</a:t>
            </a:r>
            <a:endParaRPr lang="en-US" b="1" dirty="0"/>
          </a:p>
          <a:p>
            <a:r>
              <a:rPr lang="en-US" b="1" dirty="0"/>
              <a:t>client credentials: </a:t>
            </a:r>
            <a:r>
              <a:rPr lang="en-US" dirty="0"/>
              <a:t>secret material “used for authenticating with the authorization server (e.g., password, public/private key pair).” (optional based on workflow)</a:t>
            </a:r>
          </a:p>
          <a:p>
            <a:endParaRPr lang="en-US" dirty="0"/>
          </a:p>
          <a:p>
            <a:endParaRPr lang="en-US" dirty="0"/>
          </a:p>
        </p:txBody>
      </p:sp>
    </p:spTree>
    <p:extLst>
      <p:ext uri="{BB962C8B-B14F-4D97-AF65-F5344CB8AC3E}">
        <p14:creationId xmlns:p14="http://schemas.microsoft.com/office/powerpoint/2010/main" val="405454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1200" y="263795"/>
            <a:ext cx="10871200" cy="666786"/>
          </a:xfrm>
          <a:prstGeom prst="rect">
            <a:avLst/>
          </a:prstGeom>
          <a:noFill/>
        </p:spPr>
        <p:txBody>
          <a:bodyPr wrap="square" rtlCol="0" anchor="ctr">
            <a:spAutoFit/>
          </a:bodyPr>
          <a:lstStyle/>
          <a:p>
            <a:pPr algn="ctr"/>
            <a:r>
              <a:rPr lang="en-US" sz="3733" b="0" dirty="0"/>
              <a:t>“Authorization Code” Flow</a:t>
            </a:r>
          </a:p>
        </p:txBody>
      </p:sp>
      <p:sp>
        <p:nvSpPr>
          <p:cNvPr id="5" name="Rectangle 4"/>
          <p:cNvSpPr/>
          <p:nvPr/>
        </p:nvSpPr>
        <p:spPr>
          <a:xfrm>
            <a:off x="2743200" y="1193800"/>
            <a:ext cx="7061200" cy="5405006"/>
          </a:xfrm>
          <a:prstGeom prst="rect">
            <a:avLst/>
          </a:prstGeom>
        </p:spPr>
        <p:txBody>
          <a:bodyPr wrap="square">
            <a:spAutoFit/>
          </a:bodyPr>
          <a:lstStyle/>
          <a:p>
            <a:r>
              <a:rPr lang="en-US" sz="1333" b="0" dirty="0">
                <a:latin typeface="Consolas" panose="020B0609020204030204" pitchFamily="49" charset="0"/>
                <a:cs typeface="Consolas" panose="020B0609020204030204" pitchFamily="49" charset="0"/>
              </a:rPr>
              <a:t>     +----------+</a:t>
            </a:r>
          </a:p>
          <a:p>
            <a:r>
              <a:rPr lang="en-US" sz="1333" b="0" dirty="0">
                <a:latin typeface="Consolas" panose="020B0609020204030204" pitchFamily="49" charset="0"/>
                <a:cs typeface="Consolas" panose="020B0609020204030204" pitchFamily="49" charset="0"/>
              </a:rPr>
              <a:t>     | Resource |</a:t>
            </a:r>
          </a:p>
          <a:p>
            <a:r>
              <a:rPr lang="en-US" sz="1333" b="0" dirty="0">
                <a:latin typeface="Consolas" panose="020B0609020204030204" pitchFamily="49" charset="0"/>
                <a:cs typeface="Consolas" panose="020B0609020204030204" pitchFamily="49" charset="0"/>
              </a:rPr>
              <a:t>     |   Owner  |</a:t>
            </a:r>
          </a:p>
          <a:p>
            <a:r>
              <a:rPr lang="en-US" sz="1333" b="0" dirty="0">
                <a:latin typeface="Consolas" panose="020B0609020204030204" pitchFamily="49" charset="0"/>
                <a:cs typeface="Consolas" panose="020B0609020204030204" pitchFamily="49" charset="0"/>
              </a:rPr>
              <a:t>     |          |</a:t>
            </a:r>
          </a:p>
          <a:p>
            <a:r>
              <a:rPr lang="en-US" sz="1333" b="0" dirty="0">
                <a:latin typeface="Consolas" panose="020B0609020204030204" pitchFamily="49" charset="0"/>
                <a:cs typeface="Consolas" panose="020B0609020204030204" pitchFamily="49" charset="0"/>
              </a:rPr>
              <a:t>     +----------+</a:t>
            </a:r>
          </a:p>
          <a:p>
            <a:r>
              <a:rPr lang="en-US" sz="1333" b="0" dirty="0">
                <a:latin typeface="Consolas" panose="020B0609020204030204" pitchFamily="49" charset="0"/>
                <a:cs typeface="Consolas" panose="020B0609020204030204" pitchFamily="49" charset="0"/>
              </a:rPr>
              <a:t>          ^</a:t>
            </a:r>
          </a:p>
          <a:p>
            <a:r>
              <a:rPr lang="en-US" sz="1333" b="0" dirty="0">
                <a:latin typeface="Consolas" panose="020B0609020204030204" pitchFamily="49" charset="0"/>
                <a:cs typeface="Consolas" panose="020B0609020204030204" pitchFamily="49" charset="0"/>
              </a:rPr>
              <a:t>          |</a:t>
            </a:r>
          </a:p>
          <a:p>
            <a:r>
              <a:rPr lang="en-US" sz="1333" b="0" dirty="0">
                <a:latin typeface="Consolas" panose="020B0609020204030204" pitchFamily="49" charset="0"/>
                <a:cs typeface="Consolas" panose="020B0609020204030204" pitchFamily="49" charset="0"/>
              </a:rPr>
              <a:t>         (B)</a:t>
            </a:r>
          </a:p>
          <a:p>
            <a:r>
              <a:rPr lang="en-US" sz="1333" b="0" dirty="0">
                <a:latin typeface="Consolas" panose="020B0609020204030204" pitchFamily="49" charset="0"/>
                <a:cs typeface="Consolas" panose="020B0609020204030204" pitchFamily="49" charset="0"/>
              </a:rPr>
              <a:t>     +----|-----+          Client Identifier      +---------------+</a:t>
            </a:r>
          </a:p>
          <a:p>
            <a:r>
              <a:rPr lang="en-US" sz="1333" b="0" dirty="0">
                <a:latin typeface="Consolas" panose="020B0609020204030204" pitchFamily="49" charset="0"/>
                <a:cs typeface="Consolas" panose="020B0609020204030204" pitchFamily="49" charset="0"/>
              </a:rPr>
              <a:t>     |         -+----(A)-- &amp; Redirection URI ----&gt;|               |</a:t>
            </a:r>
          </a:p>
          <a:p>
            <a:r>
              <a:rPr lang="en-US" sz="1333" b="0" dirty="0">
                <a:latin typeface="Consolas" panose="020B0609020204030204" pitchFamily="49" charset="0"/>
                <a:cs typeface="Consolas" panose="020B0609020204030204" pitchFamily="49" charset="0"/>
              </a:rPr>
              <a:t>     |  User-   |                                 | Authorization |</a:t>
            </a:r>
          </a:p>
          <a:p>
            <a:r>
              <a:rPr lang="en-US" sz="1333" b="0" dirty="0">
                <a:latin typeface="Consolas" panose="020B0609020204030204" pitchFamily="49" charset="0"/>
                <a:cs typeface="Consolas" panose="020B0609020204030204" pitchFamily="49" charset="0"/>
              </a:rPr>
              <a:t>     |  Agent  -+----(B)-- User authenticates ---&gt;|     Server    |</a:t>
            </a:r>
          </a:p>
          <a:p>
            <a:r>
              <a:rPr lang="en-US" sz="1333" b="0" dirty="0">
                <a:latin typeface="Consolas" panose="020B0609020204030204" pitchFamily="49" charset="0"/>
                <a:cs typeface="Consolas" panose="020B0609020204030204" pitchFamily="49" charset="0"/>
              </a:rPr>
              <a:t>     |          |                                 |               |</a:t>
            </a:r>
          </a:p>
          <a:p>
            <a:r>
              <a:rPr lang="en-US" sz="1333" b="0" dirty="0">
                <a:latin typeface="Consolas" panose="020B0609020204030204" pitchFamily="49" charset="0"/>
                <a:cs typeface="Consolas" panose="020B0609020204030204" pitchFamily="49" charset="0"/>
              </a:rPr>
              <a:t>     |         -+----(C)-- Authorization Code ---&lt;|               |</a:t>
            </a:r>
          </a:p>
          <a:p>
            <a:r>
              <a:rPr lang="en-US" sz="1333" b="0" dirty="0">
                <a:latin typeface="Consolas" panose="020B0609020204030204" pitchFamily="49" charset="0"/>
                <a:cs typeface="Consolas" panose="020B0609020204030204" pitchFamily="49" charset="0"/>
              </a:rPr>
              <a:t>     +-|----|---+                                 +---------------+</a:t>
            </a:r>
          </a:p>
          <a:p>
            <a:r>
              <a:rPr lang="en-US" sz="1333" b="0" dirty="0">
                <a:latin typeface="Consolas" panose="020B0609020204030204" pitchFamily="49" charset="0"/>
                <a:cs typeface="Consolas" panose="020B0609020204030204" pitchFamily="49" charset="0"/>
              </a:rPr>
              <a:t>       |    |                                         ^      v</a:t>
            </a:r>
          </a:p>
          <a:p>
            <a:r>
              <a:rPr lang="en-US" sz="1333" b="0" dirty="0">
                <a:latin typeface="Consolas" panose="020B0609020204030204" pitchFamily="49" charset="0"/>
                <a:cs typeface="Consolas" panose="020B0609020204030204" pitchFamily="49" charset="0"/>
              </a:rPr>
              <a:t>      (A)  (C)                                        |      |</a:t>
            </a:r>
          </a:p>
          <a:p>
            <a:r>
              <a:rPr lang="en-US" sz="1333" b="0" dirty="0">
                <a:latin typeface="Consolas" panose="020B0609020204030204" pitchFamily="49" charset="0"/>
                <a:cs typeface="Consolas" panose="020B0609020204030204" pitchFamily="49" charset="0"/>
              </a:rPr>
              <a:t>       |    |                                         |      |</a:t>
            </a:r>
          </a:p>
          <a:p>
            <a:r>
              <a:rPr lang="en-US" sz="1333" b="0" dirty="0">
                <a:latin typeface="Consolas" panose="020B0609020204030204" pitchFamily="49" charset="0"/>
                <a:cs typeface="Consolas" panose="020B0609020204030204" pitchFamily="49" charset="0"/>
              </a:rPr>
              <a:t>       ^    v                                         |      |</a:t>
            </a:r>
          </a:p>
          <a:p>
            <a:r>
              <a:rPr lang="en-US" sz="1333" b="0" dirty="0">
                <a:latin typeface="Consolas" panose="020B0609020204030204" pitchFamily="49" charset="0"/>
                <a:cs typeface="Consolas" panose="020B0609020204030204" pitchFamily="49" charset="0"/>
              </a:rPr>
              <a:t>     +---------+                                      |      |</a:t>
            </a:r>
          </a:p>
          <a:p>
            <a:r>
              <a:rPr lang="en-US" sz="1333" b="0" dirty="0">
                <a:latin typeface="Consolas" panose="020B0609020204030204" pitchFamily="49" charset="0"/>
                <a:cs typeface="Consolas" panose="020B0609020204030204" pitchFamily="49" charset="0"/>
              </a:rPr>
              <a:t>     |         |&gt;---(D)-- Authorization Code ---------'      |</a:t>
            </a:r>
          </a:p>
          <a:p>
            <a:r>
              <a:rPr lang="en-US" sz="1333" b="0" dirty="0">
                <a:latin typeface="Consolas" panose="020B0609020204030204" pitchFamily="49" charset="0"/>
                <a:cs typeface="Consolas" panose="020B0609020204030204" pitchFamily="49" charset="0"/>
              </a:rPr>
              <a:t>     |  Client |          &amp; Redirection URI                  |</a:t>
            </a:r>
          </a:p>
          <a:p>
            <a:r>
              <a:rPr lang="en-US" sz="1333" b="0" dirty="0">
                <a:latin typeface="Consolas" panose="020B0609020204030204" pitchFamily="49" charset="0"/>
                <a:cs typeface="Consolas" panose="020B0609020204030204" pitchFamily="49" charset="0"/>
              </a:rPr>
              <a:t>     |         |                                             |</a:t>
            </a:r>
          </a:p>
          <a:p>
            <a:r>
              <a:rPr lang="en-US" sz="1333" b="0" dirty="0">
                <a:latin typeface="Consolas" panose="020B0609020204030204" pitchFamily="49" charset="0"/>
                <a:cs typeface="Consolas" panose="020B0609020204030204" pitchFamily="49" charset="0"/>
              </a:rPr>
              <a:t>     |         |&lt;---(E)----- Access Token -------------------'</a:t>
            </a:r>
          </a:p>
          <a:p>
            <a:r>
              <a:rPr lang="en-US" sz="1333" b="0" dirty="0">
                <a:latin typeface="Consolas" panose="020B0609020204030204" pitchFamily="49" charset="0"/>
                <a:cs typeface="Consolas" panose="020B0609020204030204" pitchFamily="49" charset="0"/>
              </a:rPr>
              <a:t>     +---------+       (w/ Optional Refresh Token)</a:t>
            </a:r>
          </a:p>
          <a:p>
            <a:endParaRPr 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97441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1: Authorization Code Flow</a:t>
            </a:r>
          </a:p>
        </p:txBody>
      </p:sp>
      <p:sp>
        <p:nvSpPr>
          <p:cNvPr id="6" name="Content Placeholder 5"/>
          <p:cNvSpPr>
            <a:spLocks noGrp="1"/>
          </p:cNvSpPr>
          <p:nvPr>
            <p:ph idx="1"/>
          </p:nvPr>
        </p:nvSpPr>
        <p:spPr/>
        <p:txBody>
          <a:bodyPr/>
          <a:lstStyle/>
          <a:p>
            <a:pPr marL="0" indent="0">
              <a:buNone/>
            </a:pPr>
            <a:r>
              <a:rPr lang="en-US" dirty="0"/>
              <a:t>These labs use Cerner’s “Authorization Demo”.  This web site allows developers to experiment with SMART® on FHIR® authorization servers and see the OAuth protocol interactions in action.</a:t>
            </a:r>
          </a:p>
          <a:p>
            <a:pPr marL="0" indent="0">
              <a:buNone/>
            </a:pPr>
            <a:endParaRPr lang="en-US" dirty="0"/>
          </a:p>
          <a:p>
            <a:pPr marL="0" indent="0" algn="ctr">
              <a:buNone/>
            </a:pPr>
            <a:r>
              <a:rPr lang="en-US" sz="5333" dirty="0"/>
              <a:t>http://bit.ly/2uV5OlQ</a:t>
            </a:r>
          </a:p>
          <a:p>
            <a:endParaRPr lang="en-US" dirty="0"/>
          </a:p>
        </p:txBody>
      </p:sp>
    </p:spTree>
    <p:extLst>
      <p:ext uri="{BB962C8B-B14F-4D97-AF65-F5344CB8AC3E}">
        <p14:creationId xmlns:p14="http://schemas.microsoft.com/office/powerpoint/2010/main" val="2140151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Tree>
    <p:extLst>
      <p:ext uri="{BB962C8B-B14F-4D97-AF65-F5344CB8AC3E}">
        <p14:creationId xmlns:p14="http://schemas.microsoft.com/office/powerpoint/2010/main" val="130729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Authorization Code Flow</a:t>
            </a:r>
          </a:p>
        </p:txBody>
      </p:sp>
      <p:sp>
        <p:nvSpPr>
          <p:cNvPr id="4" name="Content Placeholder 3"/>
          <p:cNvSpPr>
            <a:spLocks noGrp="1"/>
          </p:cNvSpPr>
          <p:nvPr>
            <p:ph idx="1"/>
          </p:nvPr>
        </p:nvSpPr>
        <p:spPr/>
        <p:txBody>
          <a:bodyPr>
            <a:normAutofit lnSpcReduction="10000"/>
          </a:bodyPr>
          <a:lstStyle/>
          <a:p>
            <a:pPr marL="0" indent="0">
              <a:buNone/>
            </a:pPr>
            <a:r>
              <a:rPr lang="en-US" dirty="0"/>
              <a:t>High-level steps:</a:t>
            </a:r>
          </a:p>
          <a:p>
            <a:endParaRPr lang="en-US" dirty="0"/>
          </a:p>
          <a:p>
            <a:r>
              <a:rPr lang="en-US" dirty="0"/>
              <a:t>Construct an authorization request URL.</a:t>
            </a:r>
          </a:p>
          <a:p>
            <a:r>
              <a:rPr lang="en-US" dirty="0"/>
              <a:t>Open the URL in an appropriate user-agent.</a:t>
            </a:r>
          </a:p>
          <a:p>
            <a:r>
              <a:rPr lang="en-US" dirty="0"/>
              <a:t>User / user-agent interaction occurs.</a:t>
            </a:r>
          </a:p>
          <a:p>
            <a:r>
              <a:rPr lang="en-US" dirty="0"/>
              <a:t>Parse and validate the grant response.</a:t>
            </a:r>
          </a:p>
          <a:p>
            <a:r>
              <a:rPr lang="en-US" dirty="0"/>
              <a:t>Request a token using the code from the grant response.</a:t>
            </a:r>
          </a:p>
          <a:p>
            <a:r>
              <a:rPr lang="en-US" dirty="0"/>
              <a:t>Parse the token response.</a:t>
            </a:r>
          </a:p>
          <a:p>
            <a:r>
              <a:rPr lang="en-US" dirty="0"/>
              <a:t>Utilize the token to access a protected resource.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8044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normAutofit/>
          </a:bodyPr>
          <a:lstStyle/>
          <a:p>
            <a:pPr marL="0" indent="0">
              <a:buNone/>
            </a:pPr>
            <a:r>
              <a:rPr lang="en-US" dirty="0"/>
              <a:t>The authorization grant requests and responses are passed using an x-www-form-</a:t>
            </a:r>
            <a:r>
              <a:rPr lang="en-US" dirty="0" err="1"/>
              <a:t>urlencoded</a:t>
            </a:r>
            <a:r>
              <a:rPr lang="en-US" dirty="0"/>
              <a:t> query string, appended to the authorization endpoint and redirection URIs, respectively.</a:t>
            </a:r>
          </a:p>
          <a:p>
            <a:pPr marL="0" indent="0">
              <a:buNone/>
            </a:pPr>
            <a:endParaRPr lang="en-US" dirty="0"/>
          </a:p>
        </p:txBody>
      </p:sp>
    </p:spTree>
    <p:extLst>
      <p:ext uri="{BB962C8B-B14F-4D97-AF65-F5344CB8AC3E}">
        <p14:creationId xmlns:p14="http://schemas.microsoft.com/office/powerpoint/2010/main" val="2528580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192000" cy="6856360"/>
          </a:xfrm>
          <a:prstGeom prst="rect">
            <a:avLst/>
          </a:prstGeom>
        </p:spPr>
      </p:pic>
      <p:sp>
        <p:nvSpPr>
          <p:cNvPr id="2" name="Title 1"/>
          <p:cNvSpPr>
            <a:spLocks noGrp="1"/>
          </p:cNvSpPr>
          <p:nvPr>
            <p:ph type="title" idx="4294967295"/>
          </p:nvPr>
        </p:nvSpPr>
        <p:spPr>
          <a:xfrm>
            <a:off x="0" y="217732"/>
            <a:ext cx="12192000" cy="1643063"/>
          </a:xfrm>
        </p:spPr>
        <p:txBody>
          <a:bodyPr>
            <a:normAutofit/>
          </a:bodyPr>
          <a:lstStyle/>
          <a:p>
            <a:pPr algn="ctr">
              <a:buClr>
                <a:srgbClr val="7BC122"/>
              </a:buClr>
            </a:pPr>
            <a:r>
              <a:rPr lang="en-US" sz="4800" b="1" dirty="0">
                <a:solidFill>
                  <a:srgbClr val="6D3074"/>
                </a:solidFill>
              </a:rPr>
              <a:t>Security</a:t>
            </a:r>
          </a:p>
        </p:txBody>
      </p:sp>
      <p:sp>
        <p:nvSpPr>
          <p:cNvPr id="6" name="Rectangle 5">
            <a:extLst>
              <a:ext uri="{FF2B5EF4-FFF2-40B4-BE49-F238E27FC236}">
                <a16:creationId xmlns:a16="http://schemas.microsoft.com/office/drawing/2014/main" id="{5E1D1D42-B8D6-41D8-B43D-CFD08B95AD73}"/>
              </a:ext>
            </a:extLst>
          </p:cNvPr>
          <p:cNvSpPr/>
          <p:nvPr/>
        </p:nvSpPr>
        <p:spPr>
          <a:xfrm>
            <a:off x="241907" y="1583114"/>
            <a:ext cx="7525780" cy="400110"/>
          </a:xfrm>
          <a:prstGeom prst="rect">
            <a:avLst/>
          </a:prstGeom>
        </p:spPr>
        <p:txBody>
          <a:bodyPr wrap="square">
            <a:spAutoFit/>
          </a:bodyPr>
          <a:lstStyle/>
          <a:p>
            <a:pPr marL="342900" indent="-342900">
              <a:buFont typeface="Arial" panose="020B0604020202020204" pitchFamily="34" charset="0"/>
              <a:buChar char="•"/>
            </a:pPr>
            <a:endParaRPr lang="en-US" sz="2000" b="0" dirty="0">
              <a:solidFill>
                <a:schemeClr val="accent3"/>
              </a:solidFill>
              <a:latin typeface="+mj-lt"/>
            </a:endParaRPr>
          </a:p>
        </p:txBody>
      </p:sp>
      <p:sp>
        <p:nvSpPr>
          <p:cNvPr id="7" name="Rectangle 6">
            <a:extLst>
              <a:ext uri="{FF2B5EF4-FFF2-40B4-BE49-F238E27FC236}">
                <a16:creationId xmlns:a16="http://schemas.microsoft.com/office/drawing/2014/main" id="{3115F420-0BAB-47A4-9C5B-26D1BD849850}"/>
              </a:ext>
            </a:extLst>
          </p:cNvPr>
          <p:cNvSpPr/>
          <p:nvPr/>
        </p:nvSpPr>
        <p:spPr>
          <a:xfrm>
            <a:off x="338884" y="995505"/>
            <a:ext cx="6005355" cy="3785652"/>
          </a:xfrm>
          <a:prstGeom prst="rect">
            <a:avLst/>
          </a:prstGeom>
        </p:spPr>
        <p:txBody>
          <a:bodyPr wrap="square">
            <a:spAutoFit/>
          </a:bodyPr>
          <a:lstStyle/>
          <a:p>
            <a:endParaRPr lang="en-US" sz="1600" dirty="0"/>
          </a:p>
          <a:p>
            <a:endParaRPr lang="en-US" sz="1600" dirty="0"/>
          </a:p>
          <a:p>
            <a:pPr marL="285750" indent="-285750">
              <a:buFont typeface="Arial" panose="020B0604020202020204" pitchFamily="34" charset="0"/>
              <a:buChar char="•"/>
            </a:pPr>
            <a:r>
              <a:rPr lang="en-US" sz="2400" dirty="0"/>
              <a:t>Fire Drill on June 20</a:t>
            </a:r>
            <a:r>
              <a:rPr lang="en-US" sz="2400" baseline="30000" dirty="0"/>
              <a:t>th</a:t>
            </a:r>
            <a:r>
              <a:rPr lang="en-US" sz="2400" dirty="0"/>
              <a:t> (Thursday) (12:20-12:45ish, lunchtime)</a:t>
            </a:r>
          </a:p>
          <a:p>
            <a:pPr marL="285750" indent="-285750">
              <a:buFont typeface="Arial" panose="020B0604020202020204" pitchFamily="34" charset="0"/>
              <a:buChar char="•"/>
            </a:pPr>
            <a:r>
              <a:rPr lang="en-US" sz="2400" dirty="0"/>
              <a:t>In case of severe weather, please move to the first floor near the Starbucks area. Stay away from windows.</a:t>
            </a:r>
          </a:p>
          <a:p>
            <a:pPr marL="285750" indent="-285750">
              <a:buFont typeface="Arial" panose="020B0604020202020204" pitchFamily="34" charset="0"/>
              <a:buChar char="•"/>
            </a:pPr>
            <a:r>
              <a:rPr lang="en-US" sz="2400" dirty="0"/>
              <a:t>Emergency exits are located near the stairwell (patio exits are blocked)</a:t>
            </a:r>
          </a:p>
          <a:p>
            <a:endParaRPr lang="en-US" sz="1600" dirty="0"/>
          </a:p>
        </p:txBody>
      </p:sp>
      <p:pic>
        <p:nvPicPr>
          <p:cNvPr id="3" name="Picture 2">
            <a:extLst>
              <a:ext uri="{FF2B5EF4-FFF2-40B4-BE49-F238E27FC236}">
                <a16:creationId xmlns:a16="http://schemas.microsoft.com/office/drawing/2014/main" id="{CAB040AA-E932-406D-9BF7-FE26135F6E4D}"/>
              </a:ext>
            </a:extLst>
          </p:cNvPr>
          <p:cNvPicPr>
            <a:picLocks noChangeAspect="1"/>
          </p:cNvPicPr>
          <p:nvPr/>
        </p:nvPicPr>
        <p:blipFill>
          <a:blip r:embed="rId3"/>
          <a:stretch>
            <a:fillRect/>
          </a:stretch>
        </p:blipFill>
        <p:spPr>
          <a:xfrm>
            <a:off x="1156942" y="4968900"/>
            <a:ext cx="9639300" cy="1314450"/>
          </a:xfrm>
          <a:prstGeom prst="rect">
            <a:avLst/>
          </a:prstGeom>
        </p:spPr>
      </p:pic>
      <p:pic>
        <p:nvPicPr>
          <p:cNvPr id="1026" name="Picture 2" descr="Image result for Cerner innovations starbucks">
            <a:extLst>
              <a:ext uri="{FF2B5EF4-FFF2-40B4-BE49-F238E27FC236}">
                <a16:creationId xmlns:a16="http://schemas.microsoft.com/office/drawing/2014/main" id="{E6B84015-C363-49C8-8F11-932D8FE16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437" y="1399204"/>
            <a:ext cx="3142316" cy="313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77671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normAutofit lnSpcReduction="10000"/>
          </a:bodyPr>
          <a:lstStyle/>
          <a:p>
            <a:pPr marL="0" indent="0">
              <a:buNone/>
            </a:pPr>
            <a:r>
              <a:rPr lang="en-US" dirty="0"/>
              <a:t>Query parameters in the authorization request:</a:t>
            </a:r>
          </a:p>
          <a:p>
            <a:pPr marL="0" indent="0">
              <a:buNone/>
            </a:pPr>
            <a:endParaRPr lang="en-US" dirty="0"/>
          </a:p>
          <a:p>
            <a:r>
              <a:rPr lang="en-US" b="1" dirty="0" err="1"/>
              <a:t>client_id</a:t>
            </a:r>
            <a:r>
              <a:rPr lang="en-US" dirty="0"/>
              <a:t>: The identifier of your client application.</a:t>
            </a:r>
          </a:p>
          <a:p>
            <a:r>
              <a:rPr lang="en-US" b="1" dirty="0"/>
              <a:t>state</a:t>
            </a:r>
            <a:r>
              <a:rPr lang="en-US" dirty="0"/>
              <a:t>: The “state” parameter, sent by your application, used to verify that the code did not originate from another device (cross-site attacks.)</a:t>
            </a:r>
          </a:p>
          <a:p>
            <a:r>
              <a:rPr lang="en-US" b="1" dirty="0"/>
              <a:t>scope:  </a:t>
            </a:r>
            <a:r>
              <a:rPr lang="en-US" dirty="0"/>
              <a:t>The space-delimited scopes your application is requesting.</a:t>
            </a:r>
          </a:p>
          <a:p>
            <a:r>
              <a:rPr lang="en-US" b="1" dirty="0" err="1"/>
              <a:t>aud</a:t>
            </a:r>
            <a:r>
              <a:rPr lang="en-US" b="1" dirty="0"/>
              <a:t>: </a:t>
            </a:r>
            <a:r>
              <a:rPr lang="en-US" dirty="0"/>
              <a:t>The base FHIR URL</a:t>
            </a:r>
          </a:p>
          <a:p>
            <a:r>
              <a:rPr lang="en-US" b="1" dirty="0" err="1"/>
              <a:t>grant_type</a:t>
            </a:r>
            <a:r>
              <a:rPr lang="en-US" b="1" dirty="0"/>
              <a:t>: </a:t>
            </a:r>
            <a:r>
              <a:rPr lang="en-US" dirty="0"/>
              <a:t>constant value of </a:t>
            </a:r>
            <a:r>
              <a:rPr lang="en-US" b="1" dirty="0"/>
              <a:t>“</a:t>
            </a:r>
            <a:r>
              <a:rPr lang="en-US" dirty="0" err="1"/>
              <a:t>authorization_code</a:t>
            </a:r>
            <a:r>
              <a:rPr lang="en-US" dirty="0"/>
              <a:t>”</a:t>
            </a:r>
          </a:p>
          <a:p>
            <a:pPr marL="0" indent="0">
              <a:buNone/>
            </a:pPr>
            <a:endParaRPr lang="en-US" dirty="0"/>
          </a:p>
        </p:txBody>
      </p:sp>
    </p:spTree>
    <p:extLst>
      <p:ext uri="{BB962C8B-B14F-4D97-AF65-F5344CB8AC3E}">
        <p14:creationId xmlns:p14="http://schemas.microsoft.com/office/powerpoint/2010/main" val="925348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 Example</a:t>
            </a:r>
          </a:p>
        </p:txBody>
      </p:sp>
      <p:sp>
        <p:nvSpPr>
          <p:cNvPr id="6" name="Content Placeholder 5"/>
          <p:cNvSpPr>
            <a:spLocks noGrp="1"/>
          </p:cNvSpPr>
          <p:nvPr>
            <p:ph idx="1"/>
          </p:nvPr>
        </p:nvSpPr>
        <p:spPr/>
        <p:txBody>
          <a:bodyPr>
            <a:normAutofit/>
          </a:bodyPr>
          <a:lstStyle/>
          <a:p>
            <a:pPr marL="0" indent="0">
              <a:buNone/>
            </a:pPr>
            <a:r>
              <a:rPr lang="en-US" dirty="0"/>
              <a:t>https://authorization.devcerner.com/tenants/pi2Au6O6r-41IDt-griqAFji_BB2UQv6/protocols/oauth2/profiles/smart-v1/personas/patient/authorize</a:t>
            </a:r>
          </a:p>
          <a:p>
            <a:pPr marL="0" indent="0">
              <a:buNone/>
            </a:pPr>
            <a:r>
              <a:rPr lang="en-US" dirty="0"/>
              <a:t>?</a:t>
            </a:r>
            <a:r>
              <a:rPr lang="en-US" b="1" dirty="0" err="1"/>
              <a:t>client_id</a:t>
            </a:r>
            <a:r>
              <a:rPr lang="en-US" dirty="0"/>
              <a:t>=a4359119-130e-4b2b-95d4-3d94b40b8db4</a:t>
            </a:r>
          </a:p>
          <a:p>
            <a:pPr marL="0" indent="0">
              <a:buNone/>
            </a:pPr>
            <a:r>
              <a:rPr lang="en-US" dirty="0"/>
              <a:t>&amp;</a:t>
            </a:r>
            <a:r>
              <a:rPr lang="en-US" b="1" dirty="0"/>
              <a:t>response_type</a:t>
            </a:r>
            <a:r>
              <a:rPr lang="en-US" dirty="0"/>
              <a:t>=code</a:t>
            </a:r>
          </a:p>
          <a:p>
            <a:pPr marL="0" indent="0">
              <a:buNone/>
            </a:pPr>
            <a:r>
              <a:rPr lang="en-US" dirty="0"/>
              <a:t>&amp;</a:t>
            </a:r>
            <a:r>
              <a:rPr lang="en-US" b="1" dirty="0"/>
              <a:t>scope</a:t>
            </a:r>
            <a:r>
              <a:rPr lang="en-US" dirty="0"/>
              <a:t>=openid%20online_access%20</a:t>
            </a:r>
          </a:p>
          <a:p>
            <a:pPr marL="0" indent="0">
              <a:buNone/>
            </a:pPr>
            <a:r>
              <a:rPr lang="en-US" dirty="0"/>
              <a:t>&amp;</a:t>
            </a:r>
            <a:r>
              <a:rPr lang="en-US" b="1" dirty="0" err="1"/>
              <a:t>aud</a:t>
            </a:r>
            <a:r>
              <a:rPr lang="en-US" dirty="0"/>
              <a:t>=https%3A%2F%2Ffhir.devcernerpowerchart.com%2F</a:t>
            </a:r>
            <a:br>
              <a:rPr lang="en-US" dirty="0"/>
            </a:br>
            <a:r>
              <a:rPr lang="en-US" dirty="0"/>
              <a:t>&amp;</a:t>
            </a:r>
            <a:r>
              <a:rPr lang="en-US" b="1" dirty="0"/>
              <a:t>state</a:t>
            </a:r>
            <a:r>
              <a:rPr lang="en-US" dirty="0"/>
              <a:t>=f7eb3163-a189-4c30-93d6-bd7e7657e857</a:t>
            </a:r>
          </a:p>
        </p:txBody>
      </p:sp>
    </p:spTree>
    <p:extLst>
      <p:ext uri="{BB962C8B-B14F-4D97-AF65-F5344CB8AC3E}">
        <p14:creationId xmlns:p14="http://schemas.microsoft.com/office/powerpoint/2010/main" val="3950341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Query parameters returned in the grant response:</a:t>
            </a:r>
          </a:p>
          <a:p>
            <a:pPr marL="0" indent="0">
              <a:buNone/>
            </a:pPr>
            <a:endParaRPr lang="en-US" dirty="0"/>
          </a:p>
          <a:p>
            <a:r>
              <a:rPr lang="en-US" b="1" dirty="0"/>
              <a:t>code</a:t>
            </a:r>
            <a:r>
              <a:rPr lang="en-US" dirty="0"/>
              <a:t>: A one-time use code that may be exchanged by your application for an access token.</a:t>
            </a:r>
          </a:p>
          <a:p>
            <a:r>
              <a:rPr lang="en-US" b="1" dirty="0"/>
              <a:t>state</a:t>
            </a:r>
            <a:r>
              <a:rPr lang="en-US" dirty="0"/>
              <a:t>: The “state” parameter, sent by your application, used to verify that the code did not originate from another device (cross-site attacks.)</a:t>
            </a:r>
          </a:p>
          <a:p>
            <a:pPr marL="0" indent="0">
              <a:buNone/>
            </a:pPr>
            <a:endParaRPr lang="en-US" dirty="0"/>
          </a:p>
        </p:txBody>
      </p:sp>
    </p:spTree>
    <p:extLst>
      <p:ext uri="{BB962C8B-B14F-4D97-AF65-F5344CB8AC3E}">
        <p14:creationId xmlns:p14="http://schemas.microsoft.com/office/powerpoint/2010/main" val="1501799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 Response</a:t>
            </a:r>
          </a:p>
        </p:txBody>
      </p:sp>
      <p:sp>
        <p:nvSpPr>
          <p:cNvPr id="6" name="Content Placeholder 5"/>
          <p:cNvSpPr>
            <a:spLocks noGrp="1"/>
          </p:cNvSpPr>
          <p:nvPr>
            <p:ph idx="1"/>
          </p:nvPr>
        </p:nvSpPr>
        <p:spPr/>
        <p:txBody>
          <a:bodyPr/>
          <a:lstStyle/>
          <a:p>
            <a:pPr marL="0" indent="0">
              <a:buNone/>
            </a:pPr>
            <a:r>
              <a:rPr lang="en-US" dirty="0"/>
              <a:t>https://authz-demo.devcerner.com/client/demo/cb</a:t>
            </a:r>
          </a:p>
          <a:p>
            <a:pPr marL="0" indent="0">
              <a:buNone/>
            </a:pPr>
            <a:r>
              <a:rPr lang="en-US" dirty="0"/>
              <a:t>?</a:t>
            </a:r>
            <a:r>
              <a:rPr lang="en-US" b="1" dirty="0"/>
              <a:t>code</a:t>
            </a:r>
            <a:r>
              <a:rPr lang="en-US" dirty="0"/>
              <a:t>=c5326658-ed43-4036-af90-a35bf689f010</a:t>
            </a:r>
          </a:p>
          <a:p>
            <a:pPr marL="0" indent="0">
              <a:buNone/>
            </a:pPr>
            <a:r>
              <a:rPr lang="en-US" dirty="0"/>
              <a:t>&amp;</a:t>
            </a:r>
            <a:r>
              <a:rPr lang="en-US" b="1" dirty="0"/>
              <a:t>state</a:t>
            </a:r>
            <a:r>
              <a:rPr lang="en-US" dirty="0"/>
              <a:t>=f7eb3163-a189-4c30-93d6-bd7e7657e857</a:t>
            </a:r>
          </a:p>
        </p:txBody>
      </p:sp>
    </p:spTree>
    <p:extLst>
      <p:ext uri="{BB962C8B-B14F-4D97-AF65-F5344CB8AC3E}">
        <p14:creationId xmlns:p14="http://schemas.microsoft.com/office/powerpoint/2010/main" val="1604645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normAutofit/>
          </a:bodyPr>
          <a:lstStyle/>
          <a:p>
            <a:pPr marL="0" indent="0">
              <a:buNone/>
            </a:pPr>
            <a:r>
              <a:rPr lang="en-US" dirty="0"/>
              <a:t>Other parameters may appear in the case of an error:</a:t>
            </a:r>
          </a:p>
          <a:p>
            <a:pPr marL="0" indent="0">
              <a:buNone/>
            </a:pPr>
            <a:endParaRPr lang="en-US" dirty="0"/>
          </a:p>
          <a:p>
            <a:r>
              <a:rPr lang="en-US" b="1" dirty="0"/>
              <a:t>error</a:t>
            </a:r>
            <a:r>
              <a:rPr lang="en-US" dirty="0"/>
              <a:t>: An OAuth2 error code, indicating why the grant request was rejected.</a:t>
            </a:r>
          </a:p>
          <a:p>
            <a:r>
              <a:rPr lang="en-US" b="1" dirty="0" err="1"/>
              <a:t>error_uri</a:t>
            </a:r>
            <a:r>
              <a:rPr lang="en-US" dirty="0"/>
              <a:t>: A URI to be displayed to the user as a link, providing the user (or developer or support personnel) with more information as to why the request failed. </a:t>
            </a:r>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053448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r>
              <a:rPr lang="en-US" dirty="0"/>
              <a:t>Validate the </a:t>
            </a:r>
            <a:r>
              <a:rPr lang="en-US" b="1" dirty="0"/>
              <a:t>state</a:t>
            </a:r>
            <a:r>
              <a:rPr lang="en-US" dirty="0"/>
              <a:t> parameter matches the value originally chosen when the request was initiated.  If the value does not match, or you receive a grant code unexpectedly, this could be an attempted “cross-site request forgery” or a “session-fixation”-style attack.</a:t>
            </a:r>
          </a:p>
          <a:p>
            <a:endParaRPr lang="en-US" dirty="0"/>
          </a:p>
        </p:txBody>
      </p:sp>
    </p:spTree>
    <p:extLst>
      <p:ext uri="{BB962C8B-B14F-4D97-AF65-F5344CB8AC3E}">
        <p14:creationId xmlns:p14="http://schemas.microsoft.com/office/powerpoint/2010/main" val="2679773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normAutofit/>
          </a:bodyPr>
          <a:lstStyle/>
          <a:p>
            <a:pPr marL="0" indent="0">
              <a:buNone/>
            </a:pPr>
            <a:r>
              <a:rPr lang="en-US" dirty="0"/>
              <a:t>Token requests are encoded as an x-www-form-</a:t>
            </a:r>
            <a:r>
              <a:rPr lang="en-US" dirty="0" err="1"/>
              <a:t>urlencoded</a:t>
            </a:r>
            <a:r>
              <a:rPr lang="en-US" dirty="0"/>
              <a:t> string, sent via HTTP POST to the “token” URL.</a:t>
            </a:r>
          </a:p>
          <a:p>
            <a:pPr marL="0" indent="0">
              <a:buNone/>
            </a:pPr>
            <a:endParaRPr lang="en-US" dirty="0"/>
          </a:p>
          <a:p>
            <a:r>
              <a:rPr lang="en-US" b="1" dirty="0" err="1"/>
              <a:t>grant_type</a:t>
            </a:r>
            <a:r>
              <a:rPr lang="en-US" dirty="0"/>
              <a:t>: constant value of “</a:t>
            </a:r>
            <a:r>
              <a:rPr lang="en-US" dirty="0" err="1"/>
              <a:t>authorization_code</a:t>
            </a:r>
            <a:r>
              <a:rPr lang="en-US" dirty="0"/>
              <a:t>”.</a:t>
            </a:r>
          </a:p>
          <a:p>
            <a:r>
              <a:rPr lang="en-US" b="1" dirty="0" err="1"/>
              <a:t>client_id</a:t>
            </a:r>
            <a:r>
              <a:rPr lang="en-US" dirty="0"/>
              <a:t>: the client identifier of your app.</a:t>
            </a:r>
          </a:p>
          <a:p>
            <a:r>
              <a:rPr lang="en-US" b="1" dirty="0"/>
              <a:t>code</a:t>
            </a:r>
            <a:r>
              <a:rPr lang="en-US" dirty="0"/>
              <a:t>: the code received in the authorization grant response.</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31561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Token responses are encoded as application/</a:t>
            </a:r>
            <a:r>
              <a:rPr lang="en-US" dirty="0" err="1"/>
              <a:t>json</a:t>
            </a:r>
            <a:r>
              <a:rPr lang="en-US" dirty="0"/>
              <a:t>, and contain the following name/values:</a:t>
            </a:r>
          </a:p>
          <a:p>
            <a:endParaRPr lang="en-US" dirty="0"/>
          </a:p>
          <a:p>
            <a:r>
              <a:rPr lang="en-US" b="1" dirty="0" err="1"/>
              <a:t>access_token</a:t>
            </a:r>
            <a:r>
              <a:rPr lang="en-US" dirty="0"/>
              <a:t>: A “bearer” token that is used to access FHIR® services.</a:t>
            </a:r>
          </a:p>
          <a:p>
            <a:r>
              <a:rPr lang="en-US" b="1" dirty="0"/>
              <a:t>scope</a:t>
            </a:r>
            <a:r>
              <a:rPr lang="en-US" dirty="0"/>
              <a:t>: The list of scopes that were approved by the authorization server and/or end user.</a:t>
            </a:r>
          </a:p>
          <a:p>
            <a:r>
              <a:rPr lang="en-US" b="1" dirty="0" err="1"/>
              <a:t>expires_in</a:t>
            </a:r>
            <a:r>
              <a:rPr lang="en-US" dirty="0"/>
              <a:t>:  The duration (in seconds) that the token will last.</a:t>
            </a:r>
          </a:p>
          <a:p>
            <a:endParaRPr lang="en-US" dirty="0"/>
          </a:p>
          <a:p>
            <a:endParaRPr lang="en-US" dirty="0"/>
          </a:p>
        </p:txBody>
      </p:sp>
    </p:spTree>
    <p:extLst>
      <p:ext uri="{BB962C8B-B14F-4D97-AF65-F5344CB8AC3E}">
        <p14:creationId xmlns:p14="http://schemas.microsoft.com/office/powerpoint/2010/main" val="2721004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A single token generally does not last more than 10 minutes; if longer access is required, you will need a “refresh token”, obtained via the scope of “</a:t>
            </a:r>
            <a:r>
              <a:rPr lang="en-US" dirty="0" err="1"/>
              <a:t>online_access</a:t>
            </a:r>
            <a:r>
              <a:rPr lang="en-US" dirty="0"/>
              <a:t>” or “</a:t>
            </a:r>
            <a:r>
              <a:rPr lang="en-US" dirty="0" err="1"/>
              <a:t>offline_access</a:t>
            </a:r>
            <a:r>
              <a:rPr lang="en-US" dirty="0"/>
              <a:t>”</a:t>
            </a:r>
          </a:p>
          <a:p>
            <a:pPr marL="0" indent="0">
              <a:buNone/>
            </a:pPr>
            <a:endParaRPr lang="en-US" dirty="0"/>
          </a:p>
          <a:p>
            <a:pPr marL="0" indent="0">
              <a:buNone/>
            </a:pPr>
            <a:r>
              <a:rPr lang="en-US" dirty="0"/>
              <a:t>(more information later in this presentation.)</a:t>
            </a:r>
          </a:p>
          <a:p>
            <a:endParaRPr lang="en-US" dirty="0"/>
          </a:p>
          <a:p>
            <a:endParaRPr lang="en-US" dirty="0"/>
          </a:p>
        </p:txBody>
      </p:sp>
    </p:spTree>
    <p:extLst>
      <p:ext uri="{BB962C8B-B14F-4D97-AF65-F5344CB8AC3E}">
        <p14:creationId xmlns:p14="http://schemas.microsoft.com/office/powerpoint/2010/main" val="2899558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Error responses may also be returned, with the following values present in the JSON response:</a:t>
            </a:r>
          </a:p>
          <a:p>
            <a:endParaRPr lang="en-US" dirty="0"/>
          </a:p>
          <a:p>
            <a:r>
              <a:rPr lang="en-US" b="1" dirty="0"/>
              <a:t>error</a:t>
            </a:r>
            <a:r>
              <a:rPr lang="en-US" dirty="0"/>
              <a:t>:  An OAuth2 error code, useful for troubleshooting.</a:t>
            </a:r>
          </a:p>
          <a:p>
            <a:r>
              <a:rPr lang="en-US" b="1" dirty="0" err="1"/>
              <a:t>error_uri</a:t>
            </a:r>
            <a:r>
              <a:rPr lang="en-US" dirty="0"/>
              <a:t>:  Similar to the </a:t>
            </a:r>
            <a:r>
              <a:rPr lang="en-US" dirty="0" err="1"/>
              <a:t>error_uri</a:t>
            </a:r>
            <a:r>
              <a:rPr lang="en-US" dirty="0"/>
              <a:t> in the authorization grant response, a value to link to the user for further assistance, and useful for developers and support personnel for troubleshooting.</a:t>
            </a:r>
          </a:p>
          <a:p>
            <a:endParaRPr lang="en-US" dirty="0"/>
          </a:p>
          <a:p>
            <a:endParaRPr lang="en-US" dirty="0"/>
          </a:p>
        </p:txBody>
      </p:sp>
    </p:spTree>
    <p:extLst>
      <p:ext uri="{BB962C8B-B14F-4D97-AF65-F5344CB8AC3E}">
        <p14:creationId xmlns:p14="http://schemas.microsoft.com/office/powerpoint/2010/main" val="290097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58723" y="1641324"/>
            <a:ext cx="5133278" cy="3318302"/>
          </a:xfrm>
          <a:prstGeom prst="rect">
            <a:avLst/>
          </a:prstGeom>
          <a:solidFill>
            <a:srgbClr val="AA8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FBF7B5-12AC-4A49-AADB-F4C4021DA14C}"/>
              </a:ext>
            </a:extLst>
          </p:cNvPr>
          <p:cNvSpPr>
            <a:spLocks noGrp="1"/>
          </p:cNvSpPr>
          <p:nvPr>
            <p:ph type="title" idx="4294967295"/>
          </p:nvPr>
        </p:nvSpPr>
        <p:spPr>
          <a:xfrm>
            <a:off x="0" y="343555"/>
            <a:ext cx="12192000" cy="860425"/>
          </a:xfrm>
        </p:spPr>
        <p:txBody>
          <a:bodyPr>
            <a:normAutofit/>
          </a:bodyPr>
          <a:lstStyle/>
          <a:p>
            <a:pPr algn="ctr"/>
            <a:r>
              <a:rPr lang="en-US" sz="4400" b="1" dirty="0">
                <a:solidFill>
                  <a:srgbClr val="6D3074"/>
                </a:solidFill>
              </a:rPr>
              <a:t>Wednesday evening reception</a:t>
            </a:r>
          </a:p>
        </p:txBody>
      </p:sp>
      <p:sp>
        <p:nvSpPr>
          <p:cNvPr id="6" name="TextBox 5">
            <a:extLst>
              <a:ext uri="{FF2B5EF4-FFF2-40B4-BE49-F238E27FC236}">
                <a16:creationId xmlns:a16="http://schemas.microsoft.com/office/drawing/2014/main" id="{B66C2B5E-CAC1-4DB6-8F80-09FAE9BFDD00}"/>
              </a:ext>
            </a:extLst>
          </p:cNvPr>
          <p:cNvSpPr txBox="1"/>
          <p:nvPr/>
        </p:nvSpPr>
        <p:spPr>
          <a:xfrm>
            <a:off x="7249463" y="1887599"/>
            <a:ext cx="4034672" cy="2523768"/>
          </a:xfrm>
          <a:prstGeom prst="rect">
            <a:avLst/>
          </a:prstGeom>
          <a:noFill/>
        </p:spPr>
        <p:txBody>
          <a:bodyPr wrap="square" rtlCol="0">
            <a:spAutoFit/>
          </a:bodyPr>
          <a:lstStyle/>
          <a:p>
            <a:r>
              <a:rPr lang="en-US" dirty="0">
                <a:solidFill>
                  <a:schemeClr val="bg1"/>
                </a:solidFill>
              </a:rPr>
              <a:t>Innovations Hub</a:t>
            </a:r>
          </a:p>
          <a:p>
            <a:r>
              <a:rPr lang="en-US" dirty="0">
                <a:solidFill>
                  <a:schemeClr val="bg1"/>
                </a:solidFill>
              </a:rPr>
              <a:t>1</a:t>
            </a:r>
            <a:r>
              <a:rPr lang="en-US" baseline="30000" dirty="0">
                <a:solidFill>
                  <a:schemeClr val="bg1"/>
                </a:solidFill>
              </a:rPr>
              <a:t>st</a:t>
            </a:r>
            <a:r>
              <a:rPr lang="en-US" dirty="0">
                <a:solidFill>
                  <a:schemeClr val="bg1"/>
                </a:solidFill>
              </a:rPr>
              <a:t> floor</a:t>
            </a:r>
          </a:p>
          <a:p>
            <a:endParaRPr lang="en-US" sz="2400" dirty="0">
              <a:solidFill>
                <a:schemeClr val="bg1"/>
              </a:solidFill>
            </a:endParaRPr>
          </a:p>
          <a:p>
            <a:r>
              <a:rPr lang="en-US" sz="2400" b="0" dirty="0">
                <a:solidFill>
                  <a:schemeClr val="bg1"/>
                </a:solidFill>
              </a:rPr>
              <a:t>5:15 – 6:30 p.m.</a:t>
            </a:r>
          </a:p>
          <a:p>
            <a:endParaRPr lang="en-US" sz="2000" b="0" dirty="0">
              <a:solidFill>
                <a:schemeClr val="bg1"/>
              </a:solidFill>
            </a:endParaRPr>
          </a:p>
          <a:p>
            <a:r>
              <a:rPr lang="en-US" sz="1800" b="0" i="1" dirty="0">
                <a:solidFill>
                  <a:schemeClr val="bg1"/>
                </a:solidFill>
              </a:rPr>
              <a:t>*Shuttles will depart at 6:30 p.m.</a:t>
            </a:r>
          </a:p>
        </p:txBody>
      </p:sp>
      <p:sp>
        <p:nvSpPr>
          <p:cNvPr id="7" name="TextBox 6">
            <a:extLst>
              <a:ext uri="{FF2B5EF4-FFF2-40B4-BE49-F238E27FC236}">
                <a16:creationId xmlns:a16="http://schemas.microsoft.com/office/drawing/2014/main" id="{7E535A7F-16F7-428B-AF39-D90D2C55C98D}"/>
              </a:ext>
            </a:extLst>
          </p:cNvPr>
          <p:cNvSpPr txBox="1"/>
          <p:nvPr/>
        </p:nvSpPr>
        <p:spPr>
          <a:xfrm>
            <a:off x="2723323" y="5654020"/>
            <a:ext cx="7086600" cy="769441"/>
          </a:xfrm>
          <a:prstGeom prst="rect">
            <a:avLst/>
          </a:prstGeom>
          <a:noFill/>
        </p:spPr>
        <p:txBody>
          <a:bodyPr wrap="square" rtlCol="0">
            <a:spAutoFit/>
          </a:bodyPr>
          <a:lstStyle/>
          <a:p>
            <a:pPr algn="ctr"/>
            <a:r>
              <a:rPr lang="en-US" sz="4400" dirty="0">
                <a:solidFill>
                  <a:schemeClr val="accent6"/>
                </a:solidFill>
              </a:rPr>
              <a:t>We hope you will join us!</a:t>
            </a:r>
          </a:p>
        </p:txBody>
      </p:sp>
      <p:pic>
        <p:nvPicPr>
          <p:cNvPr id="2052" name="Picture 4" descr="Image result for cerner innovations campus cafe">
            <a:extLst>
              <a:ext uri="{FF2B5EF4-FFF2-40B4-BE49-F238E27FC236}">
                <a16:creationId xmlns:a16="http://schemas.microsoft.com/office/drawing/2014/main" id="{64C619FB-5D28-4F8C-8111-F7F9D0E05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597" y="1336813"/>
            <a:ext cx="5580134" cy="41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08915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1" y="2819401"/>
            <a:ext cx="10117139" cy="2740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Add an authorization header to your HTTP requests, including the </a:t>
            </a:r>
            <a:r>
              <a:rPr lang="en-US" dirty="0" err="1"/>
              <a:t>access_token</a:t>
            </a:r>
            <a:r>
              <a:rPr lang="en-US" dirty="0"/>
              <a:t> value as a “Bearer” token:</a:t>
            </a:r>
          </a:p>
        </p:txBody>
      </p:sp>
    </p:spTree>
    <p:extLst>
      <p:ext uri="{BB962C8B-B14F-4D97-AF65-F5344CB8AC3E}">
        <p14:creationId xmlns:p14="http://schemas.microsoft.com/office/powerpoint/2010/main" val="3993946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Authorization Code Flow</a:t>
            </a:r>
          </a:p>
        </p:txBody>
      </p:sp>
      <p:sp>
        <p:nvSpPr>
          <p:cNvPr id="6" name="Content Placeholder 5"/>
          <p:cNvSpPr>
            <a:spLocks noGrp="1"/>
          </p:cNvSpPr>
          <p:nvPr>
            <p:ph idx="1"/>
          </p:nvPr>
        </p:nvSpPr>
        <p:spPr/>
        <p:txBody>
          <a:bodyPr/>
          <a:lstStyle/>
          <a:p>
            <a:pPr marL="0" indent="0">
              <a:buNone/>
            </a:pPr>
            <a:r>
              <a:rPr lang="en-US" dirty="0"/>
              <a:t>If the token is invalid, or otherwise not authorized for the resource/method being invoked, you will receive a corresponding 401/403 response with a “WWW-Authenticate” header.</a:t>
            </a:r>
          </a:p>
          <a:p>
            <a:endParaRPr lang="en-US" dirty="0"/>
          </a:p>
          <a:p>
            <a:endParaRPr lang="en-US" dirty="0"/>
          </a:p>
        </p:txBody>
      </p:sp>
    </p:spTree>
    <p:extLst>
      <p:ext uri="{BB962C8B-B14F-4D97-AF65-F5344CB8AC3E}">
        <p14:creationId xmlns:p14="http://schemas.microsoft.com/office/powerpoint/2010/main" val="4203408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2: Utilizing an Access Token</a:t>
            </a:r>
          </a:p>
        </p:txBody>
      </p:sp>
      <p:sp>
        <p:nvSpPr>
          <p:cNvPr id="6" name="Content Placeholder 5"/>
          <p:cNvSpPr>
            <a:spLocks noGrp="1"/>
          </p:cNvSpPr>
          <p:nvPr>
            <p:ph idx="1"/>
          </p:nvPr>
        </p:nvSpPr>
        <p:spPr/>
        <p:txBody>
          <a:bodyPr/>
          <a:lstStyle/>
          <a:p>
            <a:pPr marL="0" indent="0">
              <a:buNone/>
            </a:pPr>
            <a:r>
              <a:rPr lang="en-US" dirty="0"/>
              <a:t>Let’s repeat the series of steps again from the first lab, but this time, we will access a protected resource using the resulting bearer token.</a:t>
            </a:r>
          </a:p>
          <a:p>
            <a:endParaRPr lang="en-US" dirty="0"/>
          </a:p>
          <a:p>
            <a:pPr marL="0" indent="0" algn="ctr">
              <a:buNone/>
            </a:pPr>
            <a:r>
              <a:rPr lang="en-US" sz="5333" dirty="0"/>
              <a:t>http://bit.ly/2tA7KMT</a:t>
            </a:r>
          </a:p>
          <a:p>
            <a:endParaRPr lang="en-US" dirty="0"/>
          </a:p>
        </p:txBody>
      </p:sp>
    </p:spTree>
    <p:extLst>
      <p:ext uri="{BB962C8B-B14F-4D97-AF65-F5344CB8AC3E}">
        <p14:creationId xmlns:p14="http://schemas.microsoft.com/office/powerpoint/2010/main" val="1659652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Tree>
    <p:extLst>
      <p:ext uri="{BB962C8B-B14F-4D97-AF65-F5344CB8AC3E}">
        <p14:creationId xmlns:p14="http://schemas.microsoft.com/office/powerpoint/2010/main" val="824981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Scopes provide a means for a client application to:</a:t>
            </a:r>
          </a:p>
          <a:p>
            <a:pPr marL="0" indent="0">
              <a:buNone/>
            </a:pPr>
            <a:endParaRPr lang="en-US" dirty="0"/>
          </a:p>
          <a:p>
            <a:r>
              <a:rPr lang="en-US" dirty="0"/>
              <a:t>“Ask” for specific permissions</a:t>
            </a:r>
          </a:p>
          <a:p>
            <a:r>
              <a:rPr lang="en-US" dirty="0"/>
              <a:t>Negotiate permissions between client, server, and resource owner.</a:t>
            </a:r>
          </a:p>
          <a:p>
            <a:r>
              <a:rPr lang="en-US" dirty="0"/>
              <a:t>Request tokens with fewer permissions for use with other (possibly third-party) microservices.</a:t>
            </a:r>
          </a:p>
        </p:txBody>
      </p:sp>
    </p:spTree>
    <p:extLst>
      <p:ext uri="{BB962C8B-B14F-4D97-AF65-F5344CB8AC3E}">
        <p14:creationId xmlns:p14="http://schemas.microsoft.com/office/powerpoint/2010/main" val="4192746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72"/>
            <a:ext cx="12192000" cy="6837256"/>
          </a:xfrm>
          <a:prstGeom prst="rect">
            <a:avLst/>
          </a:prstGeom>
        </p:spPr>
      </p:pic>
    </p:spTree>
    <p:extLst>
      <p:ext uri="{BB962C8B-B14F-4D97-AF65-F5344CB8AC3E}">
        <p14:creationId xmlns:p14="http://schemas.microsoft.com/office/powerpoint/2010/main" val="3368214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89" y="0"/>
            <a:ext cx="11204223" cy="6858000"/>
          </a:xfrm>
          <a:prstGeom prst="rect">
            <a:avLst/>
          </a:prstGeom>
        </p:spPr>
      </p:pic>
    </p:spTree>
    <p:extLst>
      <p:ext uri="{BB962C8B-B14F-4D97-AF65-F5344CB8AC3E}">
        <p14:creationId xmlns:p14="http://schemas.microsoft.com/office/powerpoint/2010/main" val="569915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The structure of scopes, as defined by FHIR:</a:t>
            </a:r>
          </a:p>
          <a:p>
            <a:pPr marL="0" indent="0">
              <a:buNone/>
            </a:pPr>
            <a:endParaRPr lang="en-US" dirty="0"/>
          </a:p>
          <a:p>
            <a:pPr marL="0" indent="0">
              <a:buNone/>
            </a:pPr>
            <a:endParaRPr lang="en-US" dirty="0"/>
          </a:p>
          <a:p>
            <a:pPr marL="0" indent="0">
              <a:buNone/>
            </a:pPr>
            <a:r>
              <a:rPr lang="en-US" sz="1600" dirty="0">
                <a:latin typeface="Consolas" panose="020B0609020204030204" pitchFamily="49" charset="0"/>
                <a:cs typeface="Consolas" panose="020B0609020204030204" pitchFamily="49" charset="0"/>
              </a:rPr>
              <a:t>scope-name          = resource-context "/" resource-type "." modification-rights</a:t>
            </a:r>
          </a:p>
          <a:p>
            <a:pPr marL="0" indent="0">
              <a:buNone/>
            </a:pPr>
            <a:r>
              <a:rPr lang="en-US" sz="1600" dirty="0">
                <a:latin typeface="Consolas" panose="020B0609020204030204" pitchFamily="49" charset="0"/>
                <a:cs typeface="Consolas" panose="020B0609020204030204" pitchFamily="49" charset="0"/>
              </a:rPr>
              <a:t>resource-context    = ("user" / "patient") </a:t>
            </a:r>
          </a:p>
          <a:p>
            <a:pPr marL="0" indent="0">
              <a:buNone/>
            </a:pPr>
            <a:r>
              <a:rPr lang="en-US" sz="1600" dirty="0">
                <a:latin typeface="Consolas" panose="020B0609020204030204" pitchFamily="49" charset="0"/>
                <a:cs typeface="Consolas" panose="020B0609020204030204" pitchFamily="49" charset="0"/>
              </a:rPr>
              <a:t>resource-type       = (Name / "*")</a:t>
            </a:r>
          </a:p>
          <a:p>
            <a:pPr marL="0" indent="0">
              <a:buNone/>
            </a:pPr>
            <a:r>
              <a:rPr lang="en-US" sz="1600" dirty="0">
                <a:latin typeface="Consolas" panose="020B0609020204030204" pitchFamily="49" charset="0"/>
                <a:cs typeface="Consolas" panose="020B0609020204030204" pitchFamily="49" charset="0"/>
              </a:rPr>
              <a:t>modification-rights = ("read" / "write" / "*" ); </a:t>
            </a:r>
          </a:p>
        </p:txBody>
      </p:sp>
    </p:spTree>
    <p:extLst>
      <p:ext uri="{BB962C8B-B14F-4D97-AF65-F5344CB8AC3E}">
        <p14:creationId xmlns:p14="http://schemas.microsoft.com/office/powerpoint/2010/main" val="2594005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Example Scope: patient/</a:t>
            </a:r>
            <a:r>
              <a:rPr lang="en-US" dirty="0" err="1"/>
              <a:t>Observation.write</a:t>
            </a:r>
            <a:endParaRPr lang="en-US" dirty="0"/>
          </a:p>
          <a:p>
            <a:pPr marL="0" indent="0">
              <a:buNone/>
            </a:pPr>
            <a:endParaRPr lang="en-US" dirty="0"/>
          </a:p>
          <a:p>
            <a:pPr marL="0" indent="0">
              <a:buNone/>
            </a:pPr>
            <a:r>
              <a:rPr lang="en-US" dirty="0"/>
              <a:t>Allows your application to modify or create records in the Observation resource, constrained to a single patient currently in context, subject to the limits of the authenticated user.</a:t>
            </a:r>
          </a:p>
          <a:p>
            <a:endParaRPr lang="en-US" dirty="0"/>
          </a:p>
        </p:txBody>
      </p:sp>
    </p:spTree>
    <p:extLst>
      <p:ext uri="{BB962C8B-B14F-4D97-AF65-F5344CB8AC3E}">
        <p14:creationId xmlns:p14="http://schemas.microsoft.com/office/powerpoint/2010/main" val="4082451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Example Scope: user/</a:t>
            </a:r>
            <a:r>
              <a:rPr lang="en-US" dirty="0" err="1"/>
              <a:t>MedicationHistory.read</a:t>
            </a:r>
            <a:endParaRPr lang="en-US" dirty="0"/>
          </a:p>
          <a:p>
            <a:endParaRPr lang="en-US" dirty="0"/>
          </a:p>
          <a:p>
            <a:pPr marL="0" indent="0">
              <a:buNone/>
            </a:pPr>
            <a:r>
              <a:rPr lang="en-US" dirty="0"/>
              <a:t>Allows your application to read from the </a:t>
            </a:r>
            <a:r>
              <a:rPr lang="en-US" dirty="0" err="1"/>
              <a:t>MedicationHistory</a:t>
            </a:r>
            <a:r>
              <a:rPr lang="en-US" dirty="0"/>
              <a:t> resource from any record the authenticated user has access to.</a:t>
            </a:r>
          </a:p>
          <a:p>
            <a:endParaRPr lang="en-US" dirty="0"/>
          </a:p>
        </p:txBody>
      </p:sp>
    </p:spTree>
    <p:extLst>
      <p:ext uri="{BB962C8B-B14F-4D97-AF65-F5344CB8AC3E}">
        <p14:creationId xmlns:p14="http://schemas.microsoft.com/office/powerpoint/2010/main" val="4205321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6D3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10C374A-A79F-4A71-A9CD-58AD28B18B02}"/>
              </a:ext>
            </a:extLst>
          </p:cNvPr>
          <p:cNvSpPr>
            <a:spLocks noGrp="1"/>
          </p:cNvSpPr>
          <p:nvPr>
            <p:ph type="ftr" sz="quarter" idx="4294967295"/>
          </p:nvPr>
        </p:nvSpPr>
        <p:spPr>
          <a:xfrm>
            <a:off x="0" y="6580188"/>
            <a:ext cx="12192000" cy="277812"/>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500" cap="none" spc="0" normalizeH="0" baseline="0" noProof="0">
                <a:ln>
                  <a:noFill/>
                </a:ln>
                <a:solidFill>
                  <a:srgbClr val="393D41"/>
                </a:solidFill>
                <a:effectLst/>
                <a:uLnTx/>
                <a:uFillTx/>
                <a:latin typeface="Arial"/>
                <a:ea typeface="ＭＳ Ｐゴシック" pitchFamily="34" charset="-128"/>
                <a:cs typeface="Times New Roman" pitchFamily="18" charset="0"/>
              </a:rPr>
              <a:t>BRNDEXP 2.0 0714     © 2014 Cerner Corporation.  All rights reserved.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500" cap="none" spc="0" normalizeH="0" baseline="0" noProof="0">
                <a:ln>
                  <a:noFill/>
                </a:ln>
                <a:solidFill>
                  <a:srgbClr val="393D41"/>
                </a:solidFill>
                <a:effectLst/>
                <a:uLnTx/>
                <a:uFillTx/>
                <a:latin typeface="Arial"/>
                <a:ea typeface="ＭＳ Ｐゴシック" pitchFamily="34" charset="-128"/>
                <a:cs typeface="Times New Roman" pitchFamily="18" charset="0"/>
              </a:rPr>
              <a:t>This document contains Cerner confidential and/or proprietary information belonging to Cerner Corporation and/or its related affiliates which may not be reproduced or transmitted in any form or by any means without the express written consent of Cerner. </a:t>
            </a:r>
            <a:endParaRPr kumimoji="0" lang="en-US" sz="600" b="0" i="0" u="none" strike="noStrike" kern="500" cap="none" spc="0" normalizeH="0" baseline="0" noProof="0" dirty="0">
              <a:ln>
                <a:noFill/>
              </a:ln>
              <a:solidFill>
                <a:srgbClr val="393D41"/>
              </a:solidFill>
              <a:effectLst/>
              <a:uLnTx/>
              <a:uFillTx/>
              <a:latin typeface="Arial"/>
              <a:ea typeface="ＭＳ Ｐゴシック" pitchFamily="34" charset="-128"/>
              <a:cs typeface="Times New Roman" pitchFamily="18" charset="0"/>
            </a:endParaRPr>
          </a:p>
        </p:txBody>
      </p:sp>
      <p:sp>
        <p:nvSpPr>
          <p:cNvPr id="3" name="Slide Number Placeholder 2">
            <a:extLst>
              <a:ext uri="{FF2B5EF4-FFF2-40B4-BE49-F238E27FC236}">
                <a16:creationId xmlns:a16="http://schemas.microsoft.com/office/drawing/2014/main" id="{CE2A6C6B-27E3-4F7E-AB63-4C55D3B19454}"/>
              </a:ext>
            </a:extLst>
          </p:cNvPr>
          <p:cNvSpPr>
            <a:spLocks noGrp="1"/>
          </p:cNvSpPr>
          <p:nvPr>
            <p:ph type="sldNum" sz="quarter" idx="4294967295"/>
          </p:nvPr>
        </p:nvSpPr>
        <p:spPr>
          <a:xfrm>
            <a:off x="11691938" y="6438900"/>
            <a:ext cx="500062"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F8F497-5311-4FE6-8037-E08A3EC20500}" type="slidenum">
              <a:rPr kumimoji="0" lang="en-US" sz="1200" b="1" i="0" u="none" strike="noStrike" kern="1200" cap="none" spc="0" normalizeH="0" baseline="0" noProof="0" smtClean="0">
                <a:ln>
                  <a:noFill/>
                </a:ln>
                <a:solidFill>
                  <a:srgbClr val="393D41">
                    <a:tint val="75000"/>
                  </a:srgbClr>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1" i="0" u="none" strike="noStrike" kern="1200" cap="none" spc="0" normalizeH="0" baseline="0" noProof="0">
              <a:ln>
                <a:noFill/>
              </a:ln>
              <a:solidFill>
                <a:srgbClr val="393D41">
                  <a:tint val="75000"/>
                </a:srgbClr>
              </a:solidFill>
              <a:effectLst/>
              <a:uLnTx/>
              <a:uFillTx/>
              <a:latin typeface="Arial" pitchFamily="34" charset="0"/>
              <a:ea typeface="ＭＳ Ｐゴシック" pitchFamily="34" charset="-128"/>
              <a:cs typeface="+mn-cs"/>
            </a:endParaRPr>
          </a:p>
        </p:txBody>
      </p:sp>
      <p:pic>
        <p:nvPicPr>
          <p:cNvPr id="11" name="Picture 10">
            <a:extLst>
              <a:ext uri="{FF2B5EF4-FFF2-40B4-BE49-F238E27FC236}">
                <a16:creationId xmlns:a16="http://schemas.microsoft.com/office/drawing/2014/main" id="{CA23FC3B-A530-4C76-8B7F-CD079B3608E2}"/>
              </a:ext>
            </a:extLst>
          </p:cNvPr>
          <p:cNvPicPr>
            <a:picLocks noChangeAspect="1"/>
          </p:cNvPicPr>
          <p:nvPr/>
        </p:nvPicPr>
        <p:blipFill>
          <a:blip r:embed="rId2"/>
          <a:stretch>
            <a:fillRect/>
          </a:stretch>
        </p:blipFill>
        <p:spPr>
          <a:xfrm>
            <a:off x="3303971" y="224289"/>
            <a:ext cx="5912173" cy="3094038"/>
          </a:xfrm>
          <a:prstGeom prst="rect">
            <a:avLst/>
          </a:prstGeom>
        </p:spPr>
      </p:pic>
      <p:sp>
        <p:nvSpPr>
          <p:cNvPr id="14" name="Rectangle 13">
            <a:extLst>
              <a:ext uri="{FF2B5EF4-FFF2-40B4-BE49-F238E27FC236}">
                <a16:creationId xmlns:a16="http://schemas.microsoft.com/office/drawing/2014/main" id="{5E0D08C7-E843-450F-95E5-8081D476D9E4}"/>
              </a:ext>
            </a:extLst>
          </p:cNvPr>
          <p:cNvSpPr/>
          <p:nvPr/>
        </p:nvSpPr>
        <p:spPr>
          <a:xfrm>
            <a:off x="457200" y="3318327"/>
            <a:ext cx="11734800" cy="224676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Create, develop and pitch </a:t>
            </a:r>
            <a:r>
              <a:rPr lang="en-US" sz="2800" dirty="0">
                <a:solidFill>
                  <a:prstClr val="white"/>
                </a:solidFill>
                <a:ea typeface="+mn-ea"/>
                <a:cs typeface="Arial" panose="020B0604020202020204" pitchFamily="34" charset="0"/>
              </a:rPr>
              <a:t>new ways for patients to access, understand and interact with their health information. </a:t>
            </a:r>
            <a:endParaRPr kumimoji="0" lang="en-US" sz="2800" b="1"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Finalist will be invited to Cerner Health Conference 2019 (Oct. 7-9</a:t>
            </a:r>
            <a:r>
              <a:rPr kumimoji="0" lang="en-US" sz="2800" b="1" i="0" strike="noStrike" kern="1200" cap="none" spc="0" normalizeH="0" baseline="30000" noProof="0" dirty="0">
                <a:ln>
                  <a:noFill/>
                </a:ln>
                <a:solidFill>
                  <a:prstClr val="white"/>
                </a:solidFill>
                <a:effectLst/>
                <a:uLnTx/>
                <a:uFillTx/>
                <a:latin typeface="Arial" panose="020B0604020202020204" pitchFamily="34" charset="0"/>
                <a:ea typeface="+mn-ea"/>
                <a:cs typeface="Arial" panose="020B0604020202020204" pitchFamily="34" charset="0"/>
              </a:rPr>
              <a:t>th</a:t>
            </a:r>
            <a:r>
              <a:rPr kumimoji="0" lang="en-US" sz="2800" b="1"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and the Fall </a:t>
            </a:r>
            <a:r>
              <a:rPr kumimoji="0" lang="en-US" sz="2800" b="1" i="1"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code </a:t>
            </a:r>
            <a:r>
              <a:rPr kumimoji="0" lang="en-US" sz="2800" b="1" i="0"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Learning Lab</a:t>
            </a:r>
          </a:p>
        </p:txBody>
      </p:sp>
      <p:sp>
        <p:nvSpPr>
          <p:cNvPr id="13" name="TextBox 12">
            <a:extLst>
              <a:ext uri="{FF2B5EF4-FFF2-40B4-BE49-F238E27FC236}">
                <a16:creationId xmlns:a16="http://schemas.microsoft.com/office/drawing/2014/main" id="{F332BDDB-D8F4-4B6A-B7A4-80CA54C56169}"/>
              </a:ext>
            </a:extLst>
          </p:cNvPr>
          <p:cNvSpPr txBox="1"/>
          <p:nvPr/>
        </p:nvSpPr>
        <p:spPr>
          <a:xfrm>
            <a:off x="2594114" y="5327963"/>
            <a:ext cx="8010939" cy="1754326"/>
          </a:xfrm>
          <a:prstGeom prst="rect">
            <a:avLst/>
          </a:prstGeom>
          <a:noFill/>
        </p:spPr>
        <p:txBody>
          <a:bodyPr wrap="square" rtlCol="0">
            <a:spAutoFit/>
          </a:bodyPr>
          <a:lstStyle/>
          <a:p>
            <a:pPr lvl="0" fontAlgn="auto">
              <a:spcBef>
                <a:spcPts val="0"/>
              </a:spcBef>
              <a:spcAft>
                <a:spcPts val="0"/>
              </a:spcAft>
              <a:defRPr/>
            </a:pPr>
            <a:endParaRPr lang="en-US" dirty="0">
              <a:solidFill>
                <a:prstClr val="white"/>
              </a:solidFill>
              <a:cs typeface="Arial" panose="020B0604020202020204" pitchFamily="34" charset="0"/>
            </a:endParaRPr>
          </a:p>
          <a:p>
            <a:pPr lvl="0" fontAlgn="auto">
              <a:spcBef>
                <a:spcPts val="0"/>
              </a:spcBef>
              <a:spcAft>
                <a:spcPts val="0"/>
              </a:spcAft>
              <a:defRPr/>
            </a:pPr>
            <a:r>
              <a:rPr lang="en-US" dirty="0">
                <a:solidFill>
                  <a:prstClr val="white"/>
                </a:solidFill>
                <a:cs typeface="Arial" panose="020B0604020202020204" pitchFamily="34" charset="0"/>
              </a:rPr>
              <a:t>Submit NOW at code.cerner.com </a:t>
            </a:r>
            <a:endParaRPr lang="en-US" b="0" dirty="0">
              <a:solidFill>
                <a:prstClr val="white"/>
              </a:solidFill>
              <a:cs typeface="Arial" panose="020B0604020202020204" pitchFamily="34" charset="0"/>
            </a:endParaRPr>
          </a:p>
          <a:p>
            <a:endParaRPr lang="en-US" dirty="0"/>
          </a:p>
        </p:txBody>
      </p:sp>
    </p:spTree>
    <p:extLst>
      <p:ext uri="{BB962C8B-B14F-4D97-AF65-F5344CB8AC3E}">
        <p14:creationId xmlns:p14="http://schemas.microsoft.com/office/powerpoint/2010/main" val="55378025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Example Scope: user/Immunizations.*</a:t>
            </a:r>
          </a:p>
          <a:p>
            <a:endParaRPr lang="en-US" dirty="0"/>
          </a:p>
          <a:p>
            <a:pPr marL="0" indent="0">
              <a:buNone/>
            </a:pPr>
            <a:r>
              <a:rPr lang="en-US" dirty="0"/>
              <a:t>Allows your application to read, modify, or create records in the Immunization resource, subject to the limits of the authenticated user.</a:t>
            </a:r>
          </a:p>
          <a:p>
            <a:endParaRPr lang="en-US" dirty="0"/>
          </a:p>
        </p:txBody>
      </p:sp>
    </p:spTree>
    <p:extLst>
      <p:ext uri="{BB962C8B-B14F-4D97-AF65-F5344CB8AC3E}">
        <p14:creationId xmlns:p14="http://schemas.microsoft.com/office/powerpoint/2010/main" val="3226415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Scopes are combined using spaces.  Example:</a:t>
            </a:r>
          </a:p>
          <a:p>
            <a:endParaRPr lang="en-US" sz="2667" dirty="0"/>
          </a:p>
          <a:p>
            <a:pPr marL="0" indent="0">
              <a:buNone/>
            </a:pPr>
            <a:r>
              <a:rPr lang="en-US" sz="2133" dirty="0">
                <a:latin typeface="Consolas" panose="020B0609020204030204" pitchFamily="49" charset="0"/>
                <a:cs typeface="Consolas" panose="020B0609020204030204" pitchFamily="49" charset="0"/>
              </a:rPr>
              <a:t>user/</a:t>
            </a:r>
            <a:r>
              <a:rPr lang="en-US" sz="2133" dirty="0" err="1">
                <a:latin typeface="Consolas" panose="020B0609020204030204" pitchFamily="49" charset="0"/>
                <a:cs typeface="Consolas" panose="020B0609020204030204" pitchFamily="49" charset="0"/>
              </a:rPr>
              <a:t>Observation.read</a:t>
            </a:r>
            <a:r>
              <a:rPr lang="en-US" sz="2133" dirty="0">
                <a:latin typeface="Consolas" panose="020B0609020204030204" pitchFamily="49" charset="0"/>
                <a:cs typeface="Consolas" panose="020B0609020204030204" pitchFamily="49" charset="0"/>
              </a:rPr>
              <a:t> user/</a:t>
            </a:r>
            <a:r>
              <a:rPr lang="en-US" sz="2133" dirty="0" err="1">
                <a:latin typeface="Consolas" panose="020B0609020204030204" pitchFamily="49" charset="0"/>
                <a:cs typeface="Consolas" panose="020B0609020204030204" pitchFamily="49" charset="0"/>
              </a:rPr>
              <a:t>MedicationHistory.read</a:t>
            </a:r>
            <a:r>
              <a:rPr lang="en-US" sz="2133" dirty="0">
                <a:latin typeface="Consolas" panose="020B0609020204030204" pitchFamily="49" charset="0"/>
                <a:cs typeface="Consolas" panose="020B0609020204030204" pitchFamily="49" charset="0"/>
              </a:rPr>
              <a:t> </a:t>
            </a:r>
            <a:r>
              <a:rPr lang="en-US" sz="2133" dirty="0" err="1">
                <a:latin typeface="Consolas" panose="020B0609020204030204" pitchFamily="49" charset="0"/>
                <a:cs typeface="Consolas" panose="020B0609020204030204" pitchFamily="49" charset="0"/>
              </a:rPr>
              <a:t>online_access</a:t>
            </a:r>
            <a:endParaRPr lang="en-US" sz="2133" dirty="0">
              <a:latin typeface="Consolas" panose="020B0609020204030204" pitchFamily="49" charset="0"/>
              <a:cs typeface="Consolas" panose="020B0609020204030204" pitchFamily="49" charset="0"/>
            </a:endParaRPr>
          </a:p>
          <a:p>
            <a:endParaRPr lang="en-US" dirty="0"/>
          </a:p>
          <a:p>
            <a:endParaRPr lang="en-US" dirty="0"/>
          </a:p>
        </p:txBody>
      </p:sp>
    </p:spTree>
    <p:extLst>
      <p:ext uri="{BB962C8B-B14F-4D97-AF65-F5344CB8AC3E}">
        <p14:creationId xmlns:p14="http://schemas.microsoft.com/office/powerpoint/2010/main" val="1380626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Scopes</a:t>
            </a:r>
          </a:p>
        </p:txBody>
      </p:sp>
      <p:sp>
        <p:nvSpPr>
          <p:cNvPr id="6" name="Content Placeholder 5"/>
          <p:cNvSpPr>
            <a:spLocks noGrp="1"/>
          </p:cNvSpPr>
          <p:nvPr>
            <p:ph idx="1"/>
          </p:nvPr>
        </p:nvSpPr>
        <p:spPr/>
        <p:txBody>
          <a:bodyPr/>
          <a:lstStyle/>
          <a:p>
            <a:pPr marL="0" indent="0">
              <a:buNone/>
            </a:pPr>
            <a:r>
              <a:rPr lang="en-US" dirty="0"/>
              <a:t>Your application may not always receive full access to the scopes requested in the original grant – make sure to validate you received the scopes you need to function.</a:t>
            </a:r>
          </a:p>
          <a:p>
            <a:endParaRPr lang="en-US" dirty="0"/>
          </a:p>
          <a:p>
            <a:endParaRPr lang="en-US" dirty="0"/>
          </a:p>
        </p:txBody>
      </p:sp>
    </p:spTree>
    <p:extLst>
      <p:ext uri="{BB962C8B-B14F-4D97-AF65-F5344CB8AC3E}">
        <p14:creationId xmlns:p14="http://schemas.microsoft.com/office/powerpoint/2010/main" val="970999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3: Scopes</a:t>
            </a:r>
          </a:p>
        </p:txBody>
      </p:sp>
      <p:sp>
        <p:nvSpPr>
          <p:cNvPr id="6" name="Content Placeholder 5"/>
          <p:cNvSpPr>
            <a:spLocks noGrp="1"/>
          </p:cNvSpPr>
          <p:nvPr>
            <p:ph idx="1"/>
          </p:nvPr>
        </p:nvSpPr>
        <p:spPr/>
        <p:txBody>
          <a:bodyPr/>
          <a:lstStyle/>
          <a:p>
            <a:pPr marL="0" indent="0">
              <a:buNone/>
            </a:pPr>
            <a:r>
              <a:rPr lang="en-US" dirty="0"/>
              <a:t>In this lab, we’ll attempt to access a different resource and request the scope necessary for access.</a:t>
            </a:r>
          </a:p>
          <a:p>
            <a:endParaRPr lang="en-US" dirty="0"/>
          </a:p>
          <a:p>
            <a:pPr marL="0" indent="0" algn="ctr">
              <a:buNone/>
            </a:pPr>
            <a:r>
              <a:rPr lang="en-US" sz="5333" dirty="0"/>
              <a:t>http://bit.ly/2tA9KEY</a:t>
            </a:r>
          </a:p>
          <a:p>
            <a:endParaRPr lang="en-US" dirty="0"/>
          </a:p>
        </p:txBody>
      </p:sp>
    </p:spTree>
    <p:extLst>
      <p:ext uri="{BB962C8B-B14F-4D97-AF65-F5344CB8AC3E}">
        <p14:creationId xmlns:p14="http://schemas.microsoft.com/office/powerpoint/2010/main" val="1085770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Special Scopes</a:t>
            </a:r>
          </a:p>
        </p:txBody>
      </p:sp>
      <p:sp>
        <p:nvSpPr>
          <p:cNvPr id="6" name="Content Placeholder 5"/>
          <p:cNvSpPr>
            <a:spLocks noGrp="1"/>
          </p:cNvSpPr>
          <p:nvPr>
            <p:ph idx="1"/>
          </p:nvPr>
        </p:nvSpPr>
        <p:spPr/>
        <p:txBody>
          <a:bodyPr>
            <a:normAutofit/>
          </a:bodyPr>
          <a:lstStyle/>
          <a:p>
            <a:pPr marL="0" indent="0">
              <a:buNone/>
            </a:pPr>
            <a:r>
              <a:rPr lang="en-US" dirty="0"/>
              <a:t>Other “special” scopes offered in SMART on FHIR:</a:t>
            </a:r>
          </a:p>
          <a:p>
            <a:pPr marL="0" indent="0">
              <a:buNone/>
            </a:pPr>
            <a:endParaRPr lang="en-US" dirty="0"/>
          </a:p>
          <a:p>
            <a:r>
              <a:rPr lang="en-US" b="1" dirty="0" err="1"/>
              <a:t>openid</a:t>
            </a:r>
            <a:r>
              <a:rPr lang="en-US" dirty="0"/>
              <a:t>: Returns an identity token containing the authenticated “principal” identifier for the user.</a:t>
            </a:r>
          </a:p>
          <a:p>
            <a:r>
              <a:rPr lang="en-US" b="1" dirty="0" err="1"/>
              <a:t>fhirUser</a:t>
            </a:r>
            <a:r>
              <a:rPr lang="en-US" b="1" dirty="0"/>
              <a:t> / profile</a:t>
            </a:r>
            <a:r>
              <a:rPr lang="en-US" dirty="0"/>
              <a:t>: Used in conjunction with </a:t>
            </a:r>
            <a:r>
              <a:rPr lang="en-US" dirty="0" err="1"/>
              <a:t>openid</a:t>
            </a:r>
            <a:r>
              <a:rPr lang="en-US" dirty="0"/>
              <a:t>, provides access to the authenticated user’s demographics through a specific FHIR resource. </a:t>
            </a:r>
          </a:p>
          <a:p>
            <a:r>
              <a:rPr lang="en-US" b="1" dirty="0"/>
              <a:t>launch</a:t>
            </a:r>
            <a:r>
              <a:rPr lang="en-US" dirty="0"/>
              <a:t>: Requests access to information associated with a SMART on FHIR launch received by your application.</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38279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Special Scopes</a:t>
            </a:r>
          </a:p>
        </p:txBody>
      </p:sp>
      <p:sp>
        <p:nvSpPr>
          <p:cNvPr id="6" name="Content Placeholder 5"/>
          <p:cNvSpPr>
            <a:spLocks noGrp="1"/>
          </p:cNvSpPr>
          <p:nvPr>
            <p:ph idx="1"/>
          </p:nvPr>
        </p:nvSpPr>
        <p:spPr/>
        <p:txBody>
          <a:bodyPr>
            <a:normAutofit/>
          </a:bodyPr>
          <a:lstStyle/>
          <a:p>
            <a:pPr marL="0" indent="0">
              <a:buNone/>
            </a:pPr>
            <a:r>
              <a:rPr lang="en-US" dirty="0"/>
              <a:t>Other “special” scopes offered in SMART on FHIR:</a:t>
            </a:r>
          </a:p>
          <a:p>
            <a:pPr marL="0" indent="0">
              <a:buNone/>
            </a:pPr>
            <a:endParaRPr lang="en-US" dirty="0"/>
          </a:p>
          <a:p>
            <a:r>
              <a:rPr lang="en-US" b="1" dirty="0" err="1"/>
              <a:t>online_access</a:t>
            </a:r>
            <a:r>
              <a:rPr lang="en-US" dirty="0"/>
              <a:t>: Allows your application to obtain a “refresh token”, such that your application can continue to operate as long as the user possesses an active session with the EHR.</a:t>
            </a:r>
          </a:p>
          <a:p>
            <a:r>
              <a:rPr lang="en-US" b="1" dirty="0" err="1"/>
              <a:t>offline_access</a:t>
            </a:r>
            <a:r>
              <a:rPr lang="en-US" dirty="0"/>
              <a:t>: Allows your application to obtain a “refresh token”, such that your application can operate even when a user is not authenticated.</a:t>
            </a:r>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15517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Special Scopes</a:t>
            </a:r>
          </a:p>
        </p:txBody>
      </p:sp>
      <p:sp>
        <p:nvSpPr>
          <p:cNvPr id="6" name="Content Placeholder 5"/>
          <p:cNvSpPr>
            <a:spLocks noGrp="1"/>
          </p:cNvSpPr>
          <p:nvPr>
            <p:ph idx="1"/>
          </p:nvPr>
        </p:nvSpPr>
        <p:spPr/>
        <p:txBody>
          <a:bodyPr/>
          <a:lstStyle/>
          <a:p>
            <a:pPr marL="0" indent="0">
              <a:buNone/>
            </a:pPr>
            <a:r>
              <a:rPr lang="en-US" dirty="0"/>
              <a:t>Other special scopes not currently supported:</a:t>
            </a:r>
          </a:p>
          <a:p>
            <a:endParaRPr lang="en-US" dirty="0"/>
          </a:p>
          <a:p>
            <a:r>
              <a:rPr lang="en-US" dirty="0"/>
              <a:t>launch/patient*</a:t>
            </a:r>
          </a:p>
          <a:p>
            <a:r>
              <a:rPr lang="en-US" dirty="0"/>
              <a:t>launch/encounter</a:t>
            </a:r>
          </a:p>
          <a:p>
            <a:r>
              <a:rPr lang="en-US" dirty="0"/>
              <a:t>launch/location</a:t>
            </a:r>
          </a:p>
          <a:p>
            <a:endParaRPr lang="en-US" dirty="0"/>
          </a:p>
        </p:txBody>
      </p:sp>
    </p:spTree>
    <p:extLst>
      <p:ext uri="{BB962C8B-B14F-4D97-AF65-F5344CB8AC3E}">
        <p14:creationId xmlns:p14="http://schemas.microsoft.com/office/powerpoint/2010/main" val="1892747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065CC-68AD-482C-9B15-9CDE127EA0A5}"/>
              </a:ext>
            </a:extLst>
          </p:cNvPr>
          <p:cNvSpPr>
            <a:spLocks noGrp="1"/>
          </p:cNvSpPr>
          <p:nvPr>
            <p:ph type="title"/>
          </p:nvPr>
        </p:nvSpPr>
        <p:spPr/>
        <p:txBody>
          <a:bodyPr/>
          <a:lstStyle/>
          <a:p>
            <a:r>
              <a:rPr lang="en-US" dirty="0"/>
              <a:t>Discovery</a:t>
            </a:r>
          </a:p>
        </p:txBody>
      </p:sp>
    </p:spTree>
    <p:extLst>
      <p:ext uri="{BB962C8B-B14F-4D97-AF65-F5344CB8AC3E}">
        <p14:creationId xmlns:p14="http://schemas.microsoft.com/office/powerpoint/2010/main" val="3472269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Discovery</a:t>
            </a:r>
          </a:p>
        </p:txBody>
      </p:sp>
      <p:sp>
        <p:nvSpPr>
          <p:cNvPr id="6" name="Content Placeholder 5"/>
          <p:cNvSpPr>
            <a:spLocks noGrp="1"/>
          </p:cNvSpPr>
          <p:nvPr>
            <p:ph idx="1"/>
          </p:nvPr>
        </p:nvSpPr>
        <p:spPr/>
        <p:txBody>
          <a:bodyPr/>
          <a:lstStyle/>
          <a:p>
            <a:pPr marL="0" indent="0">
              <a:buNone/>
            </a:pPr>
            <a:r>
              <a:rPr lang="en-US" dirty="0"/>
              <a:t>SMART® on FHIR® provides a mechanism to determine the authorization and token endpoints associated with the FHIR® service via a conformance resource / capability statement. </a:t>
            </a:r>
          </a:p>
          <a:p>
            <a:endParaRPr lang="en-US" dirty="0"/>
          </a:p>
        </p:txBody>
      </p:sp>
    </p:spTree>
    <p:extLst>
      <p:ext uri="{BB962C8B-B14F-4D97-AF65-F5344CB8AC3E}">
        <p14:creationId xmlns:p14="http://schemas.microsoft.com/office/powerpoint/2010/main" val="3910958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Conformance Content</a:t>
            </a:r>
          </a:p>
        </p:txBody>
      </p:sp>
      <p:sp>
        <p:nvSpPr>
          <p:cNvPr id="2" name="Rectangle 1"/>
          <p:cNvSpPr/>
          <p:nvPr/>
        </p:nvSpPr>
        <p:spPr>
          <a:xfrm>
            <a:off x="1016000" y="1299917"/>
            <a:ext cx="9652000" cy="4604979"/>
          </a:xfrm>
          <a:prstGeom prst="rect">
            <a:avLst/>
          </a:prstGeom>
        </p:spPr>
        <p:txBody>
          <a:bodyPr wrap="square">
            <a:spAutoFit/>
          </a:bodyPr>
          <a:lstStyle/>
          <a:p>
            <a:r>
              <a:rPr lang="en-US" sz="1333" dirty="0">
                <a:latin typeface="Consolas" panose="020B0609020204030204" pitchFamily="49" charset="0"/>
                <a:cs typeface="Consolas" panose="020B0609020204030204" pitchFamily="49" charset="0"/>
              </a:rPr>
              <a:t> "extension":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url</a:t>
            </a:r>
            <a:r>
              <a:rPr lang="en-US" sz="1333" dirty="0">
                <a:latin typeface="Consolas" panose="020B0609020204030204" pitchFamily="49" charset="0"/>
                <a:cs typeface="Consolas" panose="020B0609020204030204" pitchFamily="49" charset="0"/>
              </a:rPr>
              <a:t>": "http://fhir-registry.smarthealthit.org/</a:t>
            </a:r>
            <a:r>
              <a:rPr lang="en-US" sz="1333" dirty="0" err="1">
                <a:latin typeface="Consolas" panose="020B0609020204030204" pitchFamily="49" charset="0"/>
                <a:cs typeface="Consolas" panose="020B0609020204030204" pitchFamily="49" charset="0"/>
              </a:rPr>
              <a:t>StructureDefinition</a:t>
            </a:r>
            <a:r>
              <a:rPr lang="en-US" sz="1333" dirty="0">
                <a:latin typeface="Consolas" panose="020B0609020204030204" pitchFamily="49" charset="0"/>
                <a:cs typeface="Consolas" panose="020B0609020204030204" pitchFamily="49" charset="0"/>
              </a:rPr>
              <a:t>/</a:t>
            </a:r>
            <a:r>
              <a:rPr lang="en-US" sz="1333" dirty="0" err="1">
                <a:latin typeface="Consolas" panose="020B0609020204030204" pitchFamily="49" charset="0"/>
                <a:cs typeface="Consolas" panose="020B0609020204030204" pitchFamily="49" charset="0"/>
              </a:rPr>
              <a:t>oauth-uris</a:t>
            </a:r>
            <a:r>
              <a:rPr lang="en-US" sz="1333" dirty="0">
                <a:latin typeface="Consolas" panose="020B0609020204030204" pitchFamily="49" charset="0"/>
                <a:cs typeface="Consolas" panose="020B0609020204030204" pitchFamily="49" charset="0"/>
              </a:rPr>
              <a:t>",</a:t>
            </a:r>
          </a:p>
          <a:p>
            <a:r>
              <a:rPr lang="en-US" sz="1333" dirty="0">
                <a:latin typeface="Consolas" panose="020B0609020204030204" pitchFamily="49" charset="0"/>
                <a:cs typeface="Consolas" panose="020B0609020204030204" pitchFamily="49" charset="0"/>
              </a:rPr>
              <a:t>            "extension":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url</a:t>
            </a:r>
            <a:r>
              <a:rPr lang="en-US" sz="1333" dirty="0">
                <a:latin typeface="Consolas" panose="020B0609020204030204" pitchFamily="49" charset="0"/>
                <a:cs typeface="Consolas" panose="020B0609020204030204" pitchFamily="49" charset="0"/>
              </a:rPr>
              <a:t>": "token",</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valueUri</a:t>
            </a:r>
            <a:r>
              <a:rPr lang="en-US" sz="1333" dirty="0">
                <a:latin typeface="Consolas" panose="020B0609020204030204" pitchFamily="49" charset="0"/>
                <a:cs typeface="Consolas" panose="020B0609020204030204" pitchFamily="49" charset="0"/>
              </a:rPr>
              <a:t>": "https://authorization.sandboxcerner.com/tenants/0b8a0111-e8e6-4c26-a91c-5069cbc6b1ca/protocols/oauth2/profiles/smart-v1/token"</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url</a:t>
            </a:r>
            <a:r>
              <a:rPr lang="en-US" sz="1333" dirty="0">
                <a:latin typeface="Consolas" panose="020B0609020204030204" pitchFamily="49" charset="0"/>
                <a:cs typeface="Consolas" panose="020B0609020204030204" pitchFamily="49" charset="0"/>
              </a:rPr>
              <a:t>": "authorize",</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valueUri</a:t>
            </a:r>
            <a:r>
              <a:rPr lang="en-US" sz="1333" dirty="0">
                <a:latin typeface="Consolas" panose="020B0609020204030204" pitchFamily="49" charset="0"/>
                <a:cs typeface="Consolas" panose="020B0609020204030204" pitchFamily="49" charset="0"/>
              </a:rPr>
              <a:t>": "https://authorization.sandboxcerner.com/tenants/0b8a0111-e8e6-4c26-a91c-5069cbc6b1ca/protocols/oauth2/profiles/smart-v1/personas/patient/authorize"</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url</a:t>
            </a:r>
            <a:r>
              <a:rPr lang="en-US" sz="1333" dirty="0">
                <a:latin typeface="Consolas" panose="020B0609020204030204" pitchFamily="49" charset="0"/>
                <a:cs typeface="Consolas" panose="020B0609020204030204" pitchFamily="49" charset="0"/>
              </a:rPr>
              <a:t>": "manage",</a:t>
            </a:r>
          </a:p>
          <a:p>
            <a:r>
              <a:rPr lang="en-US" sz="1333" dirty="0">
                <a:latin typeface="Consolas" panose="020B0609020204030204" pitchFamily="49" charset="0"/>
                <a:cs typeface="Consolas" panose="020B0609020204030204" pitchFamily="49" charset="0"/>
              </a:rPr>
              <a:t>                "</a:t>
            </a:r>
            <a:r>
              <a:rPr lang="en-US" sz="1333" dirty="0" err="1">
                <a:latin typeface="Consolas" panose="020B0609020204030204" pitchFamily="49" charset="0"/>
                <a:cs typeface="Consolas" panose="020B0609020204030204" pitchFamily="49" charset="0"/>
              </a:rPr>
              <a:t>valueUri</a:t>
            </a:r>
            <a:r>
              <a:rPr lang="en-US" sz="1333" dirty="0">
                <a:latin typeface="Consolas" panose="020B0609020204030204" pitchFamily="49" charset="0"/>
                <a:cs typeface="Consolas" panose="020B0609020204030204" pitchFamily="49" charset="0"/>
              </a:rPr>
              <a:t>": "https://authorization.sandboxcerner.com/tenants/0b8a0111-e8e6-4c26-a91c-5069cbc6b1ca/personas/patient/my-authorizations"</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a:p>
            <a:r>
              <a:rPr lang="en-US" sz="1333"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935450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5739" y="1329180"/>
            <a:ext cx="11496259" cy="5160830"/>
          </a:xfrm>
          <a:prstGeom prst="rect">
            <a:avLst/>
          </a:prstGeom>
        </p:spPr>
      </p:pic>
      <p:sp>
        <p:nvSpPr>
          <p:cNvPr id="6" name="Rectangle 5"/>
          <p:cNvSpPr/>
          <p:nvPr/>
        </p:nvSpPr>
        <p:spPr>
          <a:xfrm>
            <a:off x="3914078" y="1696598"/>
            <a:ext cx="8277921" cy="1902018"/>
          </a:xfrm>
          <a:prstGeom prst="rect">
            <a:avLst/>
          </a:prstGeom>
          <a:solidFill>
            <a:srgbClr val="6D3074">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3B9DA-86B5-4F7A-A2A3-7D0CE5A31C1A}"/>
              </a:ext>
            </a:extLst>
          </p:cNvPr>
          <p:cNvSpPr txBox="1">
            <a:spLocks/>
          </p:cNvSpPr>
          <p:nvPr/>
        </p:nvSpPr>
        <p:spPr>
          <a:xfrm>
            <a:off x="0" y="226244"/>
            <a:ext cx="12192000" cy="1102936"/>
          </a:xfrm>
          <a:prstGeom prst="rect">
            <a:avLst/>
          </a:prstGeom>
        </p:spPr>
        <p:txBody>
          <a:bodyPr>
            <a:normAutofit/>
          </a:bodyPr>
          <a:lst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a:lstStyle>
          <a:p>
            <a:pPr algn="ctr" fontAlgn="auto">
              <a:spcAft>
                <a:spcPts val="0"/>
              </a:spcAft>
            </a:pPr>
            <a:r>
              <a:rPr lang="en-US" sz="4400" dirty="0">
                <a:solidFill>
                  <a:srgbClr val="6D3074"/>
                </a:solidFill>
              </a:rPr>
              <a:t>Explore the city on Wednesday evening</a:t>
            </a:r>
          </a:p>
        </p:txBody>
      </p:sp>
      <p:sp>
        <p:nvSpPr>
          <p:cNvPr id="3" name="TextBox 2">
            <a:extLst>
              <a:ext uri="{FF2B5EF4-FFF2-40B4-BE49-F238E27FC236}">
                <a16:creationId xmlns:a16="http://schemas.microsoft.com/office/drawing/2014/main" id="{4DD21550-3031-4F87-A6C7-3A77A234E33E}"/>
              </a:ext>
            </a:extLst>
          </p:cNvPr>
          <p:cNvSpPr txBox="1"/>
          <p:nvPr/>
        </p:nvSpPr>
        <p:spPr>
          <a:xfrm>
            <a:off x="5311995" y="1924332"/>
            <a:ext cx="7174993" cy="1446550"/>
          </a:xfrm>
          <a:prstGeom prst="rect">
            <a:avLst/>
          </a:prstGeom>
          <a:noFill/>
        </p:spPr>
        <p:txBody>
          <a:bodyPr wrap="square" rtlCol="0">
            <a:spAutoFit/>
          </a:bodyPr>
          <a:lstStyle/>
          <a:p>
            <a:r>
              <a:rPr lang="en-US" sz="4400" b="0" dirty="0">
                <a:solidFill>
                  <a:schemeClr val="bg1"/>
                </a:solidFill>
              </a:rPr>
              <a:t>Ask Events staff for suggestions</a:t>
            </a:r>
          </a:p>
        </p:txBody>
      </p:sp>
      <p:sp>
        <p:nvSpPr>
          <p:cNvPr id="8" name="Rectangle 7">
            <a:extLst>
              <a:ext uri="{FF2B5EF4-FFF2-40B4-BE49-F238E27FC236}">
                <a16:creationId xmlns:a16="http://schemas.microsoft.com/office/drawing/2014/main" id="{884EEA93-C350-4851-B08B-2C66C1150A7A}"/>
              </a:ext>
            </a:extLst>
          </p:cNvPr>
          <p:cNvSpPr/>
          <p:nvPr/>
        </p:nvSpPr>
        <p:spPr>
          <a:xfrm>
            <a:off x="695737" y="1696598"/>
            <a:ext cx="3218339" cy="1902018"/>
          </a:xfrm>
          <a:prstGeom prst="rect">
            <a:avLst/>
          </a:prstGeom>
          <a:solidFill>
            <a:srgbClr val="6D3074">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8859CB-AE52-4A9D-B35D-58230197EDC8}"/>
              </a:ext>
            </a:extLst>
          </p:cNvPr>
          <p:cNvSpPr txBox="1"/>
          <p:nvPr/>
        </p:nvSpPr>
        <p:spPr>
          <a:xfrm>
            <a:off x="990729" y="2047395"/>
            <a:ext cx="3619086" cy="1015663"/>
          </a:xfrm>
          <a:prstGeom prst="rect">
            <a:avLst/>
          </a:prstGeom>
          <a:noFill/>
        </p:spPr>
        <p:txBody>
          <a:bodyPr wrap="square" rtlCol="0">
            <a:spAutoFit/>
          </a:bodyPr>
          <a:lstStyle/>
          <a:p>
            <a:r>
              <a:rPr lang="en-US" sz="2000" b="0" dirty="0">
                <a:solidFill>
                  <a:schemeClr val="bg1"/>
                </a:solidFill>
              </a:rPr>
              <a:t>* Restaurants </a:t>
            </a:r>
          </a:p>
          <a:p>
            <a:r>
              <a:rPr lang="en-US" sz="2000" b="0" dirty="0">
                <a:solidFill>
                  <a:schemeClr val="bg1"/>
                </a:solidFill>
              </a:rPr>
              <a:t>* Breweries</a:t>
            </a:r>
          </a:p>
          <a:p>
            <a:r>
              <a:rPr lang="en-US" sz="2000" b="0" dirty="0">
                <a:solidFill>
                  <a:schemeClr val="bg1"/>
                </a:solidFill>
              </a:rPr>
              <a:t>* Shopping and much more</a:t>
            </a:r>
          </a:p>
        </p:txBody>
      </p:sp>
    </p:spTree>
    <p:extLst>
      <p:ext uri="{BB962C8B-B14F-4D97-AF65-F5344CB8AC3E}">
        <p14:creationId xmlns:p14="http://schemas.microsoft.com/office/powerpoint/2010/main" val="1614955052"/>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4: Discovery</a:t>
            </a:r>
          </a:p>
        </p:txBody>
      </p:sp>
      <p:sp>
        <p:nvSpPr>
          <p:cNvPr id="6" name="Content Placeholder 5"/>
          <p:cNvSpPr>
            <a:spLocks noGrp="1"/>
          </p:cNvSpPr>
          <p:nvPr>
            <p:ph idx="1"/>
          </p:nvPr>
        </p:nvSpPr>
        <p:spPr/>
        <p:txBody>
          <a:bodyPr/>
          <a:lstStyle/>
          <a:p>
            <a:pPr marL="0" indent="0">
              <a:buNone/>
            </a:pPr>
            <a:r>
              <a:rPr lang="en-US" dirty="0"/>
              <a:t>In this lab, we’ll fetch the conformance document and see how the endpoints are used by a SMART® application.</a:t>
            </a:r>
          </a:p>
          <a:p>
            <a:endParaRPr lang="en-US" dirty="0"/>
          </a:p>
          <a:p>
            <a:pPr marL="0" indent="0" algn="ctr">
              <a:buNone/>
            </a:pPr>
            <a:r>
              <a:rPr lang="en-US" sz="5333" dirty="0"/>
              <a:t>http://bit.ly/2h0L4DG</a:t>
            </a:r>
          </a:p>
          <a:p>
            <a:endParaRPr lang="en-US" dirty="0"/>
          </a:p>
        </p:txBody>
      </p:sp>
    </p:spTree>
    <p:extLst>
      <p:ext uri="{BB962C8B-B14F-4D97-AF65-F5344CB8AC3E}">
        <p14:creationId xmlns:p14="http://schemas.microsoft.com/office/powerpoint/2010/main" val="2959481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06F7EA-F600-49C1-9083-165A83C2E6BC}"/>
              </a:ext>
            </a:extLst>
          </p:cNvPr>
          <p:cNvSpPr>
            <a:spLocks noGrp="1"/>
          </p:cNvSpPr>
          <p:nvPr>
            <p:ph type="title"/>
          </p:nvPr>
        </p:nvSpPr>
        <p:spPr/>
        <p:txBody>
          <a:bodyPr/>
          <a:lstStyle/>
          <a:p>
            <a:r>
              <a:rPr lang="en-US" dirty="0"/>
              <a:t>Launch</a:t>
            </a:r>
          </a:p>
        </p:txBody>
      </p:sp>
    </p:spTree>
    <p:extLst>
      <p:ext uri="{BB962C8B-B14F-4D97-AF65-F5344CB8AC3E}">
        <p14:creationId xmlns:p14="http://schemas.microsoft.com/office/powerpoint/2010/main" val="1993631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Launch</a:t>
            </a:r>
          </a:p>
        </p:txBody>
      </p:sp>
      <p:sp>
        <p:nvSpPr>
          <p:cNvPr id="6" name="Content Placeholder 5"/>
          <p:cNvSpPr>
            <a:spLocks noGrp="1"/>
          </p:cNvSpPr>
          <p:nvPr>
            <p:ph idx="1"/>
          </p:nvPr>
        </p:nvSpPr>
        <p:spPr/>
        <p:txBody>
          <a:bodyPr>
            <a:normAutofit/>
          </a:bodyPr>
          <a:lstStyle/>
          <a:p>
            <a:pPr marL="0" indent="0">
              <a:buNone/>
            </a:pPr>
            <a:r>
              <a:rPr lang="en-US" dirty="0"/>
              <a:t>The SMART® framework provides a mechanism for applications to be “launched”.  A “launch” passes two pieces of information to  your application’s pre-registered launch endpoint:</a:t>
            </a:r>
          </a:p>
          <a:p>
            <a:endParaRPr lang="en-US" dirty="0"/>
          </a:p>
          <a:p>
            <a:r>
              <a:rPr lang="en-US" b="1" dirty="0" err="1"/>
              <a:t>iss</a:t>
            </a:r>
            <a:r>
              <a:rPr lang="en-US" dirty="0"/>
              <a:t>: The FHIR® base URL of the EHR performing the “launch” (or “issuer”).</a:t>
            </a:r>
          </a:p>
          <a:p>
            <a:r>
              <a:rPr lang="en-US" b="1" dirty="0"/>
              <a:t>launch</a:t>
            </a:r>
            <a:r>
              <a:rPr lang="en-US" dirty="0"/>
              <a:t>: A “launch” identifier, used by the EHR to associate the subsequent authorization request with context in the EHR.</a:t>
            </a:r>
            <a:br>
              <a:rPr lang="en-US" dirty="0"/>
            </a:br>
            <a:endParaRPr lang="en-US" dirty="0"/>
          </a:p>
          <a:p>
            <a:endParaRPr lang="en-US" dirty="0"/>
          </a:p>
        </p:txBody>
      </p:sp>
    </p:spTree>
    <p:extLst>
      <p:ext uri="{BB962C8B-B14F-4D97-AF65-F5344CB8AC3E}">
        <p14:creationId xmlns:p14="http://schemas.microsoft.com/office/powerpoint/2010/main" val="532537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Launch</a:t>
            </a:r>
          </a:p>
        </p:txBody>
      </p:sp>
      <p:sp>
        <p:nvSpPr>
          <p:cNvPr id="6" name="Content Placeholder 5"/>
          <p:cNvSpPr>
            <a:spLocks noGrp="1"/>
          </p:cNvSpPr>
          <p:nvPr>
            <p:ph idx="1"/>
          </p:nvPr>
        </p:nvSpPr>
        <p:spPr/>
        <p:txBody>
          <a:bodyPr/>
          <a:lstStyle/>
          <a:p>
            <a:pPr marL="0" indent="0">
              <a:buNone/>
            </a:pPr>
            <a:r>
              <a:rPr lang="en-US" dirty="0"/>
              <a:t>Additional information may be returned in the JSON of a token response upon completion of the authorization flow:</a:t>
            </a:r>
          </a:p>
          <a:p>
            <a:endParaRPr lang="en-US" dirty="0"/>
          </a:p>
          <a:p>
            <a:r>
              <a:rPr lang="en-US" b="1" dirty="0"/>
              <a:t>patient</a:t>
            </a:r>
            <a:r>
              <a:rPr lang="en-US" dirty="0"/>
              <a:t>:  The FHIR® identifier of a Patient resource of the current patient in context.  Present during “launch”.</a:t>
            </a:r>
          </a:p>
          <a:p>
            <a:r>
              <a:rPr lang="en-US" b="1" dirty="0" err="1"/>
              <a:t>need_patient_banner</a:t>
            </a:r>
            <a:r>
              <a:rPr lang="en-US" dirty="0"/>
              <a:t>: a </a:t>
            </a:r>
            <a:r>
              <a:rPr lang="en-US" dirty="0" err="1"/>
              <a:t>boolean</a:t>
            </a:r>
            <a:r>
              <a:rPr lang="en-US" dirty="0"/>
              <a:t>, present during launch,  indicating whether a patient banner should be displayed.</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418145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5: Launch</a:t>
            </a:r>
          </a:p>
        </p:txBody>
      </p:sp>
      <p:sp>
        <p:nvSpPr>
          <p:cNvPr id="6" name="Content Placeholder 5"/>
          <p:cNvSpPr>
            <a:spLocks noGrp="1"/>
          </p:cNvSpPr>
          <p:nvPr>
            <p:ph idx="1"/>
          </p:nvPr>
        </p:nvSpPr>
        <p:spPr/>
        <p:txBody>
          <a:bodyPr/>
          <a:lstStyle/>
          <a:p>
            <a:pPr marL="0" indent="0">
              <a:buNone/>
            </a:pPr>
            <a:r>
              <a:rPr lang="en-US" dirty="0"/>
              <a:t>In this lab, we’ll observe how launch is leveraged by the demo application and how launch effects contextual (“patient/…”) scopes.</a:t>
            </a:r>
          </a:p>
          <a:p>
            <a:endParaRPr lang="en-US" dirty="0"/>
          </a:p>
          <a:p>
            <a:pPr marL="0" indent="0" algn="ctr">
              <a:buNone/>
            </a:pPr>
            <a:r>
              <a:rPr lang="en-US" sz="5333" dirty="0"/>
              <a:t>http://bit.ly/2h0L72k</a:t>
            </a:r>
          </a:p>
          <a:p>
            <a:endParaRPr lang="en-US" dirty="0"/>
          </a:p>
        </p:txBody>
      </p:sp>
    </p:spTree>
    <p:extLst>
      <p:ext uri="{BB962C8B-B14F-4D97-AF65-F5344CB8AC3E}">
        <p14:creationId xmlns:p14="http://schemas.microsoft.com/office/powerpoint/2010/main" val="806956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D85903-2C6E-4B69-A00D-439036FFB228}"/>
              </a:ext>
            </a:extLst>
          </p:cNvPr>
          <p:cNvSpPr>
            <a:spLocks noGrp="1"/>
          </p:cNvSpPr>
          <p:nvPr>
            <p:ph type="title"/>
          </p:nvPr>
        </p:nvSpPr>
        <p:spPr/>
        <p:txBody>
          <a:bodyPr/>
          <a:lstStyle/>
          <a:p>
            <a:r>
              <a:rPr lang="en-US" dirty="0"/>
              <a:t>OpenID Connect / User Identity</a:t>
            </a:r>
          </a:p>
        </p:txBody>
      </p:sp>
    </p:spTree>
    <p:extLst>
      <p:ext uri="{BB962C8B-B14F-4D97-AF65-F5344CB8AC3E}">
        <p14:creationId xmlns:p14="http://schemas.microsoft.com/office/powerpoint/2010/main" val="2741154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lstStyle/>
          <a:p>
            <a:pPr marL="0" indent="0">
              <a:buNone/>
            </a:pPr>
            <a:r>
              <a:rPr lang="en-US" dirty="0"/>
              <a:t>Many applications have a need to determine the identity of the user the application is acting on behalf of.  Example reasons:</a:t>
            </a:r>
          </a:p>
          <a:p>
            <a:endParaRPr lang="en-US" dirty="0"/>
          </a:p>
          <a:p>
            <a:r>
              <a:rPr lang="en-US" dirty="0"/>
              <a:t>Display of username in application</a:t>
            </a:r>
          </a:p>
          <a:p>
            <a:r>
              <a:rPr lang="en-US" dirty="0"/>
              <a:t>Auditing / logging</a:t>
            </a:r>
          </a:p>
          <a:p>
            <a:r>
              <a:rPr lang="en-US" dirty="0"/>
              <a:t>Protecting non-FHIR resources</a:t>
            </a:r>
          </a:p>
          <a:p>
            <a:endParaRPr lang="en-US" dirty="0"/>
          </a:p>
        </p:txBody>
      </p:sp>
    </p:spTree>
    <p:extLst>
      <p:ext uri="{BB962C8B-B14F-4D97-AF65-F5344CB8AC3E}">
        <p14:creationId xmlns:p14="http://schemas.microsoft.com/office/powerpoint/2010/main" val="2067608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lstStyle/>
          <a:p>
            <a:pPr marL="0" indent="0">
              <a:buNone/>
            </a:pPr>
            <a:r>
              <a:rPr lang="en-US" dirty="0"/>
              <a:t>The </a:t>
            </a:r>
            <a:r>
              <a:rPr lang="en-US" b="1" dirty="0" err="1"/>
              <a:t>openid</a:t>
            </a:r>
            <a:r>
              <a:rPr lang="en-US" dirty="0"/>
              <a:t> scope allows an application to request an identity token (defined as part of the OpenID Connect specification*).</a:t>
            </a:r>
          </a:p>
          <a:p>
            <a:pPr marL="0" indent="0">
              <a:buNone/>
            </a:pPr>
            <a:endParaRPr lang="en-US" dirty="0"/>
          </a:p>
          <a:p>
            <a:pPr marL="0" indent="0">
              <a:buNone/>
            </a:pPr>
            <a:r>
              <a:rPr lang="en-US" dirty="0"/>
              <a:t>The </a:t>
            </a:r>
            <a:r>
              <a:rPr lang="en-US" b="1" dirty="0" err="1"/>
              <a:t>fhirUser</a:t>
            </a:r>
            <a:r>
              <a:rPr lang="en-US" dirty="0"/>
              <a:t> scope (in previous versions, </a:t>
            </a:r>
            <a:r>
              <a:rPr lang="en-US" b="1" dirty="0"/>
              <a:t>profile</a:t>
            </a:r>
            <a:r>
              <a:rPr lang="en-US" dirty="0"/>
              <a:t>) requests the URL of the authenticated user’s FHIR resource.  The information from this resource allows applications to tie user identity back to the specific person (practitioner, patient, or otherwise.)</a:t>
            </a:r>
          </a:p>
          <a:p>
            <a:endParaRPr lang="en-US" dirty="0"/>
          </a:p>
        </p:txBody>
      </p:sp>
    </p:spTree>
    <p:extLst>
      <p:ext uri="{BB962C8B-B14F-4D97-AF65-F5344CB8AC3E}">
        <p14:creationId xmlns:p14="http://schemas.microsoft.com/office/powerpoint/2010/main" val="3830496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lstStyle/>
          <a:p>
            <a:pPr marL="0" indent="0">
              <a:buNone/>
            </a:pPr>
            <a:r>
              <a:rPr lang="en-US" dirty="0"/>
              <a:t>OpenID responses come in the form of an </a:t>
            </a:r>
            <a:r>
              <a:rPr lang="en-US" dirty="0" err="1"/>
              <a:t>id_token</a:t>
            </a:r>
            <a:r>
              <a:rPr lang="en-US" dirty="0"/>
              <a:t> that is returned in the access token response.</a:t>
            </a:r>
          </a:p>
          <a:p>
            <a:pPr marL="0" indent="0">
              <a:buNone/>
            </a:pPr>
            <a:endParaRPr lang="en-US" dirty="0"/>
          </a:p>
          <a:p>
            <a:pPr marL="0" indent="0">
              <a:buNone/>
            </a:pPr>
            <a:r>
              <a:rPr lang="en-US" dirty="0" err="1"/>
              <a:t>id_token</a:t>
            </a:r>
            <a:r>
              <a:rPr lang="en-US" dirty="0"/>
              <a:t>(s) are JSON Web Tokens and are generally signed using the JSON Web Signature specification (more details provided in the lab.)</a:t>
            </a:r>
          </a:p>
          <a:p>
            <a:endParaRPr lang="en-US" dirty="0"/>
          </a:p>
        </p:txBody>
      </p:sp>
    </p:spTree>
    <p:extLst>
      <p:ext uri="{BB962C8B-B14F-4D97-AF65-F5344CB8AC3E}">
        <p14:creationId xmlns:p14="http://schemas.microsoft.com/office/powerpoint/2010/main" val="33516730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normAutofit/>
          </a:bodyPr>
          <a:lstStyle/>
          <a:p>
            <a:r>
              <a:rPr lang="en-US" dirty="0"/>
              <a:t>Tokens contain an issuer (“</a:t>
            </a:r>
            <a:r>
              <a:rPr lang="en-US" dirty="0" err="1"/>
              <a:t>iss</a:t>
            </a:r>
            <a:r>
              <a:rPr lang="en-US" dirty="0"/>
              <a:t>”) and a subject (“sub”).  The combination of these represents a globally-unique identifier for a user.</a:t>
            </a:r>
          </a:p>
          <a:p>
            <a:r>
              <a:rPr lang="en-US" dirty="0"/>
              <a:t>Subject values are only unique within the context of the issuer of the token (two different issuers might assert the same subject values.)</a:t>
            </a:r>
          </a:p>
          <a:p>
            <a:r>
              <a:rPr lang="en-US" dirty="0"/>
              <a:t>The subject is not guaranteed by all implementations to be an actual username, nor does FHIR® offer a standard mechanism to obtain a “username” via a resource.</a:t>
            </a:r>
          </a:p>
          <a:p>
            <a:endParaRPr lang="en-US" dirty="0"/>
          </a:p>
        </p:txBody>
      </p:sp>
    </p:spTree>
    <p:extLst>
      <p:ext uri="{BB962C8B-B14F-4D97-AF65-F5344CB8AC3E}">
        <p14:creationId xmlns:p14="http://schemas.microsoft.com/office/powerpoint/2010/main" val="173657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 y="3134497"/>
            <a:ext cx="7939668" cy="25238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DC3486B-4D87-4AC0-B301-0C4A0310305A}"/>
              </a:ext>
            </a:extLst>
          </p:cNvPr>
          <p:cNvSpPr>
            <a:spLocks noGrp="1"/>
          </p:cNvSpPr>
          <p:nvPr>
            <p:ph type="title" idx="4294967295"/>
          </p:nvPr>
        </p:nvSpPr>
        <p:spPr>
          <a:xfrm>
            <a:off x="0" y="196850"/>
            <a:ext cx="11693525" cy="1643063"/>
          </a:xfrm>
        </p:spPr>
        <p:txBody>
          <a:bodyPr anchor="t">
            <a:normAutofit/>
          </a:bodyPr>
          <a:lstStyle/>
          <a:p>
            <a:pPr algn="ctr"/>
            <a:r>
              <a:rPr lang="en-US" sz="6000" b="1" dirty="0">
                <a:solidFill>
                  <a:schemeClr val="accent6"/>
                </a:solidFill>
              </a:rPr>
              <a:t>Reminder!</a:t>
            </a:r>
            <a:endParaRPr lang="en-US" b="1" dirty="0">
              <a:solidFill>
                <a:schemeClr val="accent6"/>
              </a:solidFill>
            </a:endParaRPr>
          </a:p>
        </p:txBody>
      </p:sp>
      <p:sp>
        <p:nvSpPr>
          <p:cNvPr id="6" name="Title 1">
            <a:extLst>
              <a:ext uri="{FF2B5EF4-FFF2-40B4-BE49-F238E27FC236}">
                <a16:creationId xmlns:a16="http://schemas.microsoft.com/office/drawing/2014/main" id="{4F2F2910-BCA2-4041-9770-40B5BF2BA415}"/>
              </a:ext>
            </a:extLst>
          </p:cNvPr>
          <p:cNvSpPr txBox="1">
            <a:spLocks/>
          </p:cNvSpPr>
          <p:nvPr/>
        </p:nvSpPr>
        <p:spPr>
          <a:xfrm>
            <a:off x="1137874" y="1529492"/>
            <a:ext cx="6390570" cy="5054864"/>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2800" b="0" i="0" kern="1200">
                <a:solidFill>
                  <a:srgbClr val="FF0000"/>
                </a:solidFill>
                <a:latin typeface="Corbel"/>
                <a:ea typeface="+mj-ea"/>
                <a:cs typeface="Corbel"/>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3300" b="0" i="0" u="none" strike="noStrike" kern="1200" cap="none" spc="0" normalizeH="0" baseline="0" noProof="0" dirty="0">
                <a:ln>
                  <a:noFill/>
                </a:ln>
                <a:solidFill>
                  <a:srgbClr val="666666"/>
                </a:solidFill>
                <a:effectLst/>
                <a:uLnTx/>
                <a:uFillTx/>
                <a:latin typeface="Arial"/>
                <a:ea typeface="+mj-ea"/>
              </a:rPr>
              <a:t>Your shuttle will depart the hotel at 8 a.m. tomorrow morning.</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3300" b="0" i="0" u="none" strike="noStrike" kern="1200" cap="none" spc="0" normalizeH="0" baseline="0" noProof="0" dirty="0">
              <a:ln>
                <a:noFill/>
              </a:ln>
              <a:solidFill>
                <a:srgbClr val="666666"/>
              </a:solidFill>
              <a:effectLst/>
              <a:uLnTx/>
              <a:uFillTx/>
              <a:latin typeface="Arial"/>
              <a:ea typeface="+mj-ea"/>
            </a:endParaRP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Arial"/>
              <a:ea typeface="+mj-ea"/>
            </a:endParaRPr>
          </a:p>
          <a:p>
            <a:pPr marL="571500" marR="0" lvl="0" indent="-5715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3300" b="0" i="0" u="none" strike="noStrike" kern="1200" cap="none" spc="0" normalizeH="0" baseline="0" noProof="0" dirty="0">
                <a:ln>
                  <a:noFill/>
                </a:ln>
                <a:solidFill>
                  <a:schemeClr val="bg1"/>
                </a:solidFill>
                <a:effectLst/>
                <a:uLnTx/>
                <a:uFillTx/>
                <a:latin typeface="Arial"/>
                <a:ea typeface="+mj-ea"/>
              </a:rPr>
              <a:t>Please bring your luggage on the shuttle. There will be available storage to hold</a:t>
            </a:r>
            <a:r>
              <a:rPr lang="en-US" sz="3300" dirty="0">
                <a:solidFill>
                  <a:schemeClr val="bg1"/>
                </a:solidFill>
                <a:latin typeface="Arial"/>
              </a:rPr>
              <a:t> you luggage.</a:t>
            </a:r>
            <a:endParaRPr kumimoji="0" lang="en-US" sz="3300" b="0" i="0" u="none" strike="noStrike" kern="1200" cap="none" spc="0" normalizeH="0" baseline="0" noProof="0" dirty="0">
              <a:ln>
                <a:noFill/>
              </a:ln>
              <a:solidFill>
                <a:schemeClr val="bg1"/>
              </a:solidFill>
              <a:effectLst/>
              <a:uLnTx/>
              <a:uFillTx/>
              <a:latin typeface="Arial"/>
              <a:ea typeface="+mj-ea"/>
            </a:endParaRPr>
          </a:p>
        </p:txBody>
      </p:sp>
      <p:pic>
        <p:nvPicPr>
          <p:cNvPr id="3" name="Picture 2">
            <a:extLst>
              <a:ext uri="{FF2B5EF4-FFF2-40B4-BE49-F238E27FC236}">
                <a16:creationId xmlns:a16="http://schemas.microsoft.com/office/drawing/2014/main" id="{2E3EE4EC-98F4-4493-AA10-D0A2A8FA7981}"/>
              </a:ext>
            </a:extLst>
          </p:cNvPr>
          <p:cNvPicPr>
            <a:picLocks noChangeAspect="1"/>
          </p:cNvPicPr>
          <p:nvPr/>
        </p:nvPicPr>
        <p:blipFill>
          <a:blip r:embed="rId2">
            <a:duotone>
              <a:schemeClr val="accent6">
                <a:shade val="45000"/>
                <a:satMod val="135000"/>
              </a:schemeClr>
              <a:prstClr val="white"/>
            </a:duotone>
          </a:blip>
          <a:stretch>
            <a:fillRect/>
          </a:stretch>
        </p:blipFill>
        <p:spPr>
          <a:xfrm>
            <a:off x="8878283" y="1519553"/>
            <a:ext cx="2815242" cy="4070230"/>
          </a:xfrm>
          <a:prstGeom prst="rect">
            <a:avLst/>
          </a:prstGeom>
        </p:spPr>
      </p:pic>
    </p:spTree>
    <p:extLst>
      <p:ext uri="{BB962C8B-B14F-4D97-AF65-F5344CB8AC3E}">
        <p14:creationId xmlns:p14="http://schemas.microsoft.com/office/powerpoint/2010/main" val="1019035281"/>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OpenID and User Identity</a:t>
            </a:r>
          </a:p>
        </p:txBody>
      </p:sp>
      <p:sp>
        <p:nvSpPr>
          <p:cNvPr id="6" name="Content Placeholder 5"/>
          <p:cNvSpPr>
            <a:spLocks noGrp="1"/>
          </p:cNvSpPr>
          <p:nvPr>
            <p:ph idx="1"/>
          </p:nvPr>
        </p:nvSpPr>
        <p:spPr/>
        <p:txBody>
          <a:bodyPr/>
          <a:lstStyle/>
          <a:p>
            <a:pPr marL="0" indent="0">
              <a:buNone/>
            </a:pPr>
            <a:r>
              <a:rPr lang="en-US" dirty="0"/>
              <a:t>Some authorization server implementations may choose not to sign such tokens.</a:t>
            </a:r>
          </a:p>
          <a:p>
            <a:endParaRPr lang="en-US" dirty="0"/>
          </a:p>
          <a:p>
            <a:pPr marL="0" indent="0">
              <a:buNone/>
            </a:pPr>
            <a:r>
              <a:rPr lang="en-US" dirty="0"/>
              <a:t>In such cases, the “issuer” value </a:t>
            </a:r>
            <a:r>
              <a:rPr lang="en-US" b="1" dirty="0"/>
              <a:t>MUST</a:t>
            </a:r>
            <a:r>
              <a:rPr lang="en-US" dirty="0"/>
              <a:t> match the URL of the token endpoint from which you are receiving the </a:t>
            </a:r>
            <a:r>
              <a:rPr lang="en-US" dirty="0" err="1"/>
              <a:t>id_token</a:t>
            </a:r>
            <a:r>
              <a:rPr lang="en-US" dirty="0"/>
              <a:t>.</a:t>
            </a:r>
          </a:p>
          <a:p>
            <a:pPr marL="0" indent="0">
              <a:buNone/>
            </a:pPr>
            <a:endParaRPr lang="en-US" dirty="0"/>
          </a:p>
          <a:p>
            <a:pPr marL="0" indent="0">
              <a:buNone/>
            </a:pPr>
            <a:r>
              <a:rPr lang="en-US" dirty="0"/>
              <a:t>Cerner’s implementation does sign identity tokens; further information on how to verify such tokens may be found in our online documentation and as part of the labs.</a:t>
            </a:r>
          </a:p>
          <a:p>
            <a:endParaRPr lang="en-US" dirty="0"/>
          </a:p>
          <a:p>
            <a:endParaRPr lang="en-US" dirty="0"/>
          </a:p>
        </p:txBody>
      </p:sp>
    </p:spTree>
    <p:extLst>
      <p:ext uri="{BB962C8B-B14F-4D97-AF65-F5344CB8AC3E}">
        <p14:creationId xmlns:p14="http://schemas.microsoft.com/office/powerpoint/2010/main" val="90794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6: OpenID</a:t>
            </a:r>
          </a:p>
        </p:txBody>
      </p:sp>
      <p:sp>
        <p:nvSpPr>
          <p:cNvPr id="6" name="Content Placeholder 5"/>
          <p:cNvSpPr>
            <a:spLocks noGrp="1"/>
          </p:cNvSpPr>
          <p:nvPr>
            <p:ph idx="1"/>
          </p:nvPr>
        </p:nvSpPr>
        <p:spPr/>
        <p:txBody>
          <a:bodyPr/>
          <a:lstStyle/>
          <a:p>
            <a:pPr marL="0" indent="0">
              <a:buNone/>
            </a:pPr>
            <a:r>
              <a:rPr lang="en-US" dirty="0"/>
              <a:t>In this lab, we’ll observe how the </a:t>
            </a:r>
            <a:r>
              <a:rPr lang="en-US" dirty="0" err="1"/>
              <a:t>openid</a:t>
            </a:r>
            <a:r>
              <a:rPr lang="en-US" dirty="0"/>
              <a:t> scope is used.</a:t>
            </a:r>
          </a:p>
          <a:p>
            <a:endParaRPr lang="en-US" dirty="0"/>
          </a:p>
          <a:p>
            <a:pPr marL="0" indent="0" algn="ctr">
              <a:buNone/>
            </a:pPr>
            <a:r>
              <a:rPr lang="en-US" sz="5333" dirty="0"/>
              <a:t>http://bit.ly/2uWqmKi</a:t>
            </a:r>
          </a:p>
          <a:p>
            <a:endParaRPr lang="en-US" dirty="0"/>
          </a:p>
        </p:txBody>
      </p:sp>
    </p:spTree>
    <p:extLst>
      <p:ext uri="{BB962C8B-B14F-4D97-AF65-F5344CB8AC3E}">
        <p14:creationId xmlns:p14="http://schemas.microsoft.com/office/powerpoint/2010/main" val="20054768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99839E-F01D-40DF-B99C-6DCB8B780655}"/>
              </a:ext>
            </a:extLst>
          </p:cNvPr>
          <p:cNvSpPr>
            <a:spLocks noGrp="1"/>
          </p:cNvSpPr>
          <p:nvPr>
            <p:ph type="title"/>
          </p:nvPr>
        </p:nvSpPr>
        <p:spPr/>
        <p:txBody>
          <a:bodyPr/>
          <a:lstStyle/>
          <a:p>
            <a:r>
              <a:rPr lang="en-US" dirty="0"/>
              <a:t>Refresh Tokens</a:t>
            </a:r>
          </a:p>
        </p:txBody>
      </p:sp>
    </p:spTree>
    <p:extLst>
      <p:ext uri="{BB962C8B-B14F-4D97-AF65-F5344CB8AC3E}">
        <p14:creationId xmlns:p14="http://schemas.microsoft.com/office/powerpoint/2010/main" val="1690648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r>
              <a:rPr lang="en-US" dirty="0"/>
              <a:t>Access tokens are valid for short durations.  </a:t>
            </a:r>
          </a:p>
          <a:p>
            <a:r>
              <a:rPr lang="en-US" dirty="0"/>
              <a:t>If your application needs access for a longer duration (&gt; 10 minutes), your application needs the ability to automatically obtain new tokens.</a:t>
            </a:r>
          </a:p>
          <a:p>
            <a:endParaRPr lang="en-US" dirty="0"/>
          </a:p>
        </p:txBody>
      </p:sp>
    </p:spTree>
    <p:extLst>
      <p:ext uri="{BB962C8B-B14F-4D97-AF65-F5344CB8AC3E}">
        <p14:creationId xmlns:p14="http://schemas.microsoft.com/office/powerpoint/2010/main" val="1574484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r>
              <a:rPr lang="en-US" dirty="0"/>
              <a:t>With the scopes of </a:t>
            </a:r>
            <a:r>
              <a:rPr lang="en-US" dirty="0" err="1"/>
              <a:t>online_access</a:t>
            </a:r>
            <a:r>
              <a:rPr lang="en-US" dirty="0"/>
              <a:t> or </a:t>
            </a:r>
            <a:r>
              <a:rPr lang="en-US" dirty="0" err="1"/>
              <a:t>offline_access</a:t>
            </a:r>
            <a:r>
              <a:rPr lang="en-US" dirty="0"/>
              <a:t>, you can obtain additional tokens.</a:t>
            </a:r>
          </a:p>
          <a:p>
            <a:r>
              <a:rPr lang="en-US" dirty="0"/>
              <a:t>A “</a:t>
            </a:r>
            <a:r>
              <a:rPr lang="en-US" dirty="0" err="1"/>
              <a:t>refresh_token</a:t>
            </a:r>
            <a:r>
              <a:rPr lang="en-US" dirty="0"/>
              <a:t>” is returned in the token response when this scope is granted.  This token can be used to obtain new tokens from the authorization server.</a:t>
            </a:r>
          </a:p>
          <a:p>
            <a:endParaRPr lang="en-US" dirty="0"/>
          </a:p>
        </p:txBody>
      </p:sp>
    </p:spTree>
    <p:extLst>
      <p:ext uri="{BB962C8B-B14F-4D97-AF65-F5344CB8AC3E}">
        <p14:creationId xmlns:p14="http://schemas.microsoft.com/office/powerpoint/2010/main" val="1223052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Refresh Token Request</a:t>
            </a:r>
          </a:p>
        </p:txBody>
      </p:sp>
      <p:pic>
        <p:nvPicPr>
          <p:cNvPr id="7" name="Content Placeholder 6"/>
          <p:cNvPicPr>
            <a:picLocks noGrp="1" noChangeAspect="1"/>
          </p:cNvPicPr>
          <p:nvPr>
            <p:ph idx="1"/>
          </p:nvPr>
        </p:nvPicPr>
        <p:blipFill>
          <a:blip r:embed="rId3"/>
          <a:stretch>
            <a:fillRect/>
          </a:stretch>
        </p:blipFill>
        <p:spPr>
          <a:xfrm>
            <a:off x="1219201" y="2717800"/>
            <a:ext cx="9250465" cy="1625741"/>
          </a:xfrm>
          <a:prstGeom prst="rect">
            <a:avLst/>
          </a:prstGeom>
        </p:spPr>
      </p:pic>
    </p:spTree>
    <p:extLst>
      <p:ext uri="{BB962C8B-B14F-4D97-AF65-F5344CB8AC3E}">
        <p14:creationId xmlns:p14="http://schemas.microsoft.com/office/powerpoint/2010/main" val="3168770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Refresh Token Response</a:t>
            </a:r>
          </a:p>
        </p:txBody>
      </p:sp>
      <p:pic>
        <p:nvPicPr>
          <p:cNvPr id="7" name="Content Placeholder 6"/>
          <p:cNvPicPr>
            <a:picLocks noGrp="1" noChangeAspect="1"/>
          </p:cNvPicPr>
          <p:nvPr>
            <p:ph idx="1"/>
          </p:nvPr>
        </p:nvPicPr>
        <p:blipFill>
          <a:blip r:embed="rId3"/>
          <a:stretch>
            <a:fillRect/>
          </a:stretch>
        </p:blipFill>
        <p:spPr>
          <a:xfrm>
            <a:off x="1781842" y="1280584"/>
            <a:ext cx="7794351" cy="4527549"/>
          </a:xfrm>
          <a:prstGeom prst="rect">
            <a:avLst/>
          </a:prstGeom>
        </p:spPr>
      </p:pic>
    </p:spTree>
    <p:extLst>
      <p:ext uri="{BB962C8B-B14F-4D97-AF65-F5344CB8AC3E}">
        <p14:creationId xmlns:p14="http://schemas.microsoft.com/office/powerpoint/2010/main" val="1480352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pPr marL="0" indent="0">
              <a:buNone/>
            </a:pPr>
            <a:r>
              <a:rPr lang="en-US" sz="3200" dirty="0"/>
              <a:t>Refresh token responses may not contain the additional response parameters that were included in the original grant, such as the “patient” value seen during a launch.</a:t>
            </a:r>
            <a:endParaRPr lang="en-US" dirty="0">
              <a:latin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401705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r>
              <a:rPr lang="en-US" dirty="0"/>
              <a:t>“</a:t>
            </a:r>
            <a:r>
              <a:rPr lang="en-US" dirty="0" err="1"/>
              <a:t>offline_access</a:t>
            </a:r>
            <a:r>
              <a:rPr lang="en-US" dirty="0"/>
              <a:t>” refresh tokens may require “client credentials” to utilize.</a:t>
            </a:r>
          </a:p>
          <a:p>
            <a:r>
              <a:rPr lang="en-US" dirty="0"/>
              <a:t>In Cerner’s ecosystem, Cerner Central system account credentials are required for use with such refresh tokens, sent via HTTP Basic authentication.</a:t>
            </a:r>
          </a:p>
          <a:p>
            <a:endParaRPr lang="en-US" dirty="0"/>
          </a:p>
        </p:txBody>
      </p:sp>
    </p:spTree>
    <p:extLst>
      <p:ext uri="{BB962C8B-B14F-4D97-AF65-F5344CB8AC3E}">
        <p14:creationId xmlns:p14="http://schemas.microsoft.com/office/powerpoint/2010/main" val="5523607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Refresh Tokens</a:t>
            </a:r>
          </a:p>
        </p:txBody>
      </p:sp>
      <p:sp>
        <p:nvSpPr>
          <p:cNvPr id="6" name="Content Placeholder 5"/>
          <p:cNvSpPr>
            <a:spLocks noGrp="1"/>
          </p:cNvSpPr>
          <p:nvPr>
            <p:ph idx="1"/>
          </p:nvPr>
        </p:nvSpPr>
        <p:spPr/>
        <p:txBody>
          <a:bodyPr/>
          <a:lstStyle/>
          <a:p>
            <a:pPr marL="0" indent="0">
              <a:buNone/>
            </a:pPr>
            <a:r>
              <a:rPr lang="en-US" dirty="0"/>
              <a:t>Refresh tokens will continue to function until either:</a:t>
            </a:r>
          </a:p>
          <a:p>
            <a:endParaRPr lang="en-US" dirty="0"/>
          </a:p>
          <a:p>
            <a:r>
              <a:rPr lang="en-US" dirty="0"/>
              <a:t>The user’s session (“</a:t>
            </a:r>
            <a:r>
              <a:rPr lang="en-US" dirty="0" err="1"/>
              <a:t>online_access</a:t>
            </a:r>
            <a:r>
              <a:rPr lang="en-US" dirty="0"/>
              <a:t>”) is terminated or risk-based re-authentication is required (logging out, expiration, other security events).</a:t>
            </a:r>
          </a:p>
          <a:p>
            <a:r>
              <a:rPr lang="en-US" dirty="0"/>
              <a:t>The user or their administrator terminates the persistent grant (“</a:t>
            </a:r>
            <a:r>
              <a:rPr lang="en-US" dirty="0" err="1"/>
              <a:t>offline_access</a:t>
            </a:r>
            <a:r>
              <a:rPr lang="en-US" dirty="0"/>
              <a:t>”) via “manage authorizations”.</a:t>
            </a:r>
          </a:p>
          <a:p>
            <a:r>
              <a:rPr lang="en-US" dirty="0"/>
              <a:t>The organization terminates all access for your application to their FHIR® services.</a:t>
            </a:r>
          </a:p>
          <a:p>
            <a:endParaRPr lang="en-US" dirty="0"/>
          </a:p>
        </p:txBody>
      </p:sp>
    </p:spTree>
    <p:extLst>
      <p:ext uri="{BB962C8B-B14F-4D97-AF65-F5344CB8AC3E}">
        <p14:creationId xmlns:p14="http://schemas.microsoft.com/office/powerpoint/2010/main" val="293529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586"/>
            <a:ext cx="12192000" cy="6858000"/>
          </a:xfrm>
          <a:prstGeom prst="rect">
            <a:avLst/>
          </a:prstGeom>
          <a:solidFill>
            <a:srgbClr val="6D3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10C374A-A79F-4A71-A9CD-58AD28B18B02}"/>
              </a:ext>
            </a:extLst>
          </p:cNvPr>
          <p:cNvSpPr>
            <a:spLocks noGrp="1"/>
          </p:cNvSpPr>
          <p:nvPr>
            <p:ph type="ftr" sz="quarter" idx="4294967295"/>
          </p:nvPr>
        </p:nvSpPr>
        <p:spPr>
          <a:xfrm>
            <a:off x="0" y="6580188"/>
            <a:ext cx="12192000" cy="277812"/>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500" cap="none" spc="0" normalizeH="0" baseline="0" noProof="0">
                <a:ln>
                  <a:noFill/>
                </a:ln>
                <a:solidFill>
                  <a:srgbClr val="393D41"/>
                </a:solidFill>
                <a:effectLst/>
                <a:uLnTx/>
                <a:uFillTx/>
                <a:latin typeface="Arial"/>
                <a:ea typeface="ＭＳ Ｐゴシック" pitchFamily="34" charset="-128"/>
                <a:cs typeface="Times New Roman" pitchFamily="18" charset="0"/>
              </a:rPr>
              <a:t>BRNDEXP 2.0 0714     © 2014 Cerner Corporation.  All rights reserved.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600" b="0" i="0" u="none" strike="noStrike" kern="500" cap="none" spc="0" normalizeH="0" baseline="0" noProof="0">
                <a:ln>
                  <a:noFill/>
                </a:ln>
                <a:solidFill>
                  <a:srgbClr val="393D41"/>
                </a:solidFill>
                <a:effectLst/>
                <a:uLnTx/>
                <a:uFillTx/>
                <a:latin typeface="Arial"/>
                <a:ea typeface="ＭＳ Ｐゴシック" pitchFamily="34" charset="-128"/>
                <a:cs typeface="Times New Roman" pitchFamily="18" charset="0"/>
              </a:rPr>
              <a:t>This document contains Cerner confidential and/or proprietary information belonging to Cerner Corporation and/or its related affiliates which may not be reproduced or transmitted in any form or by any means without the express written consent of Cerner. </a:t>
            </a:r>
            <a:endParaRPr kumimoji="0" lang="en-US" sz="600" b="0" i="0" u="none" strike="noStrike" kern="500" cap="none" spc="0" normalizeH="0" baseline="0" noProof="0" dirty="0">
              <a:ln>
                <a:noFill/>
              </a:ln>
              <a:solidFill>
                <a:srgbClr val="393D41"/>
              </a:solidFill>
              <a:effectLst/>
              <a:uLnTx/>
              <a:uFillTx/>
              <a:latin typeface="Arial"/>
              <a:ea typeface="ＭＳ Ｐゴシック" pitchFamily="34" charset="-128"/>
              <a:cs typeface="Times New Roman" pitchFamily="18" charset="0"/>
            </a:endParaRPr>
          </a:p>
        </p:txBody>
      </p:sp>
      <p:sp>
        <p:nvSpPr>
          <p:cNvPr id="3" name="Slide Number Placeholder 2">
            <a:extLst>
              <a:ext uri="{FF2B5EF4-FFF2-40B4-BE49-F238E27FC236}">
                <a16:creationId xmlns:a16="http://schemas.microsoft.com/office/drawing/2014/main" id="{CE2A6C6B-27E3-4F7E-AB63-4C55D3B19454}"/>
              </a:ext>
            </a:extLst>
          </p:cNvPr>
          <p:cNvSpPr>
            <a:spLocks noGrp="1"/>
          </p:cNvSpPr>
          <p:nvPr>
            <p:ph type="sldNum" sz="quarter" idx="4294967295"/>
          </p:nvPr>
        </p:nvSpPr>
        <p:spPr>
          <a:xfrm>
            <a:off x="11691938" y="6438900"/>
            <a:ext cx="500062"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1F8F497-5311-4FE6-8037-E08A3EC20500}" type="slidenum">
              <a:rPr kumimoji="0" lang="en-US" sz="1200" b="1" i="0" u="none" strike="noStrike" kern="1200" cap="none" spc="0" normalizeH="0" baseline="0" noProof="0" smtClean="0">
                <a:ln>
                  <a:noFill/>
                </a:ln>
                <a:solidFill>
                  <a:srgbClr val="393D41">
                    <a:tint val="75000"/>
                  </a:srgbClr>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1" i="0" u="none" strike="noStrike" kern="1200" cap="none" spc="0" normalizeH="0" baseline="0" noProof="0">
              <a:ln>
                <a:noFill/>
              </a:ln>
              <a:solidFill>
                <a:srgbClr val="393D41">
                  <a:tint val="75000"/>
                </a:srgbClr>
              </a:solidFill>
              <a:effectLst/>
              <a:uLnTx/>
              <a:uFillTx/>
              <a:latin typeface="Arial" pitchFamily="34" charset="0"/>
              <a:ea typeface="ＭＳ Ｐゴシック" pitchFamily="34" charset="-128"/>
              <a:cs typeface="+mn-cs"/>
            </a:endParaRPr>
          </a:p>
        </p:txBody>
      </p:sp>
      <p:sp>
        <p:nvSpPr>
          <p:cNvPr id="6" name="Title 1">
            <a:extLst>
              <a:ext uri="{FF2B5EF4-FFF2-40B4-BE49-F238E27FC236}">
                <a16:creationId xmlns:a16="http://schemas.microsoft.com/office/drawing/2014/main" id="{8728553C-D6E4-4CE8-91C5-73CA4DBA446F}"/>
              </a:ext>
            </a:extLst>
          </p:cNvPr>
          <p:cNvSpPr txBox="1">
            <a:spLocks/>
          </p:cNvSpPr>
          <p:nvPr/>
        </p:nvSpPr>
        <p:spPr>
          <a:xfrm>
            <a:off x="0" y="943710"/>
            <a:ext cx="12192000" cy="1271357"/>
          </a:xfrm>
          <a:prstGeom prst="rect">
            <a:avLst/>
          </a:prstGeom>
        </p:spPr>
        <p:txBody>
          <a:bodyPr>
            <a:normAutofit/>
          </a:bodyPr>
          <a:lst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Arial"/>
                <a:ea typeface="+mj-ea"/>
                <a:cs typeface="+mj-cs"/>
              </a:rPr>
              <a:t>Early flight on Thursday afternoon?</a:t>
            </a:r>
            <a:endParaRPr kumimoji="0" lang="en-US" sz="5400" b="0" i="0" u="none" strike="noStrike" kern="1200" cap="none" spc="0" normalizeH="0" baseline="0" noProof="0" dirty="0">
              <a:ln>
                <a:noFill/>
              </a:ln>
              <a:solidFill>
                <a:srgbClr val="FFFFFF"/>
              </a:solidFill>
              <a:effectLst/>
              <a:uLnTx/>
              <a:uFillTx/>
              <a:latin typeface="Arial"/>
              <a:ea typeface="+mj-ea"/>
              <a:cs typeface="+mj-cs"/>
            </a:endParaRPr>
          </a:p>
        </p:txBody>
      </p:sp>
      <p:sp>
        <p:nvSpPr>
          <p:cNvPr id="11" name="TextBox 10">
            <a:extLst>
              <a:ext uri="{FF2B5EF4-FFF2-40B4-BE49-F238E27FC236}">
                <a16:creationId xmlns:a16="http://schemas.microsoft.com/office/drawing/2014/main" id="{E1C502F2-4DC7-4626-B37B-C221261EC2B7}"/>
              </a:ext>
            </a:extLst>
          </p:cNvPr>
          <p:cNvSpPr txBox="1"/>
          <p:nvPr/>
        </p:nvSpPr>
        <p:spPr>
          <a:xfrm>
            <a:off x="4187686" y="2373757"/>
            <a:ext cx="7174993" cy="2123658"/>
          </a:xfrm>
          <a:prstGeom prst="rect">
            <a:avLst/>
          </a:prstGeom>
          <a:noFill/>
        </p:spPr>
        <p:txBody>
          <a:bodyPr wrap="square" rtlCol="0">
            <a:spAutoFit/>
          </a:bodyPr>
          <a:lstStyle/>
          <a:p>
            <a:pPr algn="ctr"/>
            <a:r>
              <a:rPr lang="en-US" sz="4400" b="0" dirty="0">
                <a:solidFill>
                  <a:schemeClr val="bg1"/>
                </a:solidFill>
              </a:rPr>
              <a:t>Connect with Events staff on recommended time to leave</a:t>
            </a:r>
          </a:p>
        </p:txBody>
      </p:sp>
      <p:pic>
        <p:nvPicPr>
          <p:cNvPr id="10" name="Graphic 9" descr="Airplane">
            <a:extLst>
              <a:ext uri="{FF2B5EF4-FFF2-40B4-BE49-F238E27FC236}">
                <a16:creationId xmlns:a16="http://schemas.microsoft.com/office/drawing/2014/main" id="{547BFE75-60EF-4AB5-ABCE-7EF26381EA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877" y="1976695"/>
            <a:ext cx="4143691" cy="4143691"/>
          </a:xfrm>
          <a:prstGeom prst="rect">
            <a:avLst/>
          </a:prstGeom>
        </p:spPr>
      </p:pic>
    </p:spTree>
    <p:extLst>
      <p:ext uri="{BB962C8B-B14F-4D97-AF65-F5344CB8AC3E}">
        <p14:creationId xmlns:p14="http://schemas.microsoft.com/office/powerpoint/2010/main" val="1054111044"/>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7: Refresh Tokens</a:t>
            </a:r>
          </a:p>
        </p:txBody>
      </p:sp>
      <p:sp>
        <p:nvSpPr>
          <p:cNvPr id="6" name="Content Placeholder 5"/>
          <p:cNvSpPr>
            <a:spLocks noGrp="1"/>
          </p:cNvSpPr>
          <p:nvPr>
            <p:ph idx="1"/>
          </p:nvPr>
        </p:nvSpPr>
        <p:spPr/>
        <p:txBody>
          <a:bodyPr/>
          <a:lstStyle/>
          <a:p>
            <a:pPr marL="0" indent="0">
              <a:buNone/>
            </a:pPr>
            <a:r>
              <a:rPr lang="en-US" dirty="0"/>
              <a:t>In this lab, we’ll observe how the </a:t>
            </a:r>
            <a:r>
              <a:rPr lang="en-US" dirty="0" err="1"/>
              <a:t>online_access</a:t>
            </a:r>
            <a:r>
              <a:rPr lang="en-US" dirty="0"/>
              <a:t> scope is used, and how refresh tokens are utilized.</a:t>
            </a:r>
          </a:p>
          <a:p>
            <a:pPr marL="0" indent="0">
              <a:buNone/>
            </a:pPr>
            <a:endParaRPr lang="en-US" dirty="0"/>
          </a:p>
          <a:p>
            <a:pPr marL="0" indent="0" algn="ctr">
              <a:buNone/>
            </a:pPr>
            <a:r>
              <a:rPr lang="en-US" sz="5333" dirty="0"/>
              <a:t>http://bit.ly/2uuj7Zy</a:t>
            </a:r>
          </a:p>
          <a:p>
            <a:endParaRPr lang="en-US" dirty="0"/>
          </a:p>
        </p:txBody>
      </p:sp>
    </p:spTree>
    <p:extLst>
      <p:ext uri="{BB962C8B-B14F-4D97-AF65-F5344CB8AC3E}">
        <p14:creationId xmlns:p14="http://schemas.microsoft.com/office/powerpoint/2010/main" val="10031945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8C58FF-CD46-4C1D-94AC-F57710D06EAC}"/>
              </a:ext>
            </a:extLst>
          </p:cNvPr>
          <p:cNvSpPr>
            <a:spLocks noGrp="1"/>
          </p:cNvSpPr>
          <p:nvPr>
            <p:ph type="title"/>
          </p:nvPr>
        </p:nvSpPr>
        <p:spPr/>
        <p:txBody>
          <a:bodyPr/>
          <a:lstStyle/>
          <a:p>
            <a:r>
              <a:rPr lang="en-US" dirty="0"/>
              <a:t>Exception Cases</a:t>
            </a:r>
          </a:p>
        </p:txBody>
      </p:sp>
    </p:spTree>
    <p:extLst>
      <p:ext uri="{BB962C8B-B14F-4D97-AF65-F5344CB8AC3E}">
        <p14:creationId xmlns:p14="http://schemas.microsoft.com/office/powerpoint/2010/main" val="1959549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Handling Errors</a:t>
            </a:r>
          </a:p>
        </p:txBody>
      </p:sp>
      <p:sp>
        <p:nvSpPr>
          <p:cNvPr id="6" name="Content Placeholder 5"/>
          <p:cNvSpPr>
            <a:spLocks noGrp="1"/>
          </p:cNvSpPr>
          <p:nvPr>
            <p:ph idx="1"/>
          </p:nvPr>
        </p:nvSpPr>
        <p:spPr/>
        <p:txBody>
          <a:bodyPr/>
          <a:lstStyle/>
          <a:p>
            <a:r>
              <a:rPr lang="en-US" dirty="0"/>
              <a:t>All workflows in the OAuth 2 framework allow for an </a:t>
            </a:r>
            <a:r>
              <a:rPr lang="en-US" dirty="0" err="1"/>
              <a:t>error_uri</a:t>
            </a:r>
            <a:r>
              <a:rPr lang="en-US" dirty="0"/>
              <a:t> parameter to be returned to the client application.</a:t>
            </a:r>
          </a:p>
          <a:p>
            <a:r>
              <a:rPr lang="en-US" dirty="0"/>
              <a:t>If your application receives an error, at minimum provide a link to the user using the value of </a:t>
            </a:r>
            <a:r>
              <a:rPr lang="en-US" dirty="0" err="1"/>
              <a:t>error_uri</a:t>
            </a:r>
            <a:r>
              <a:rPr lang="en-US" dirty="0"/>
              <a:t> – this will help in diagnosing the cause and guiding the user to support.</a:t>
            </a:r>
          </a:p>
          <a:p>
            <a:endParaRPr lang="en-US" dirty="0"/>
          </a:p>
        </p:txBody>
      </p:sp>
    </p:spTree>
    <p:extLst>
      <p:ext uri="{BB962C8B-B14F-4D97-AF65-F5344CB8AC3E}">
        <p14:creationId xmlns:p14="http://schemas.microsoft.com/office/powerpoint/2010/main" val="6559468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Error Cases</a:t>
            </a:r>
          </a:p>
        </p:txBody>
      </p:sp>
      <p:sp>
        <p:nvSpPr>
          <p:cNvPr id="6" name="Content Placeholder 5"/>
          <p:cNvSpPr>
            <a:spLocks noGrp="1"/>
          </p:cNvSpPr>
          <p:nvPr>
            <p:ph idx="1"/>
          </p:nvPr>
        </p:nvSpPr>
        <p:spPr/>
        <p:txBody>
          <a:bodyPr/>
          <a:lstStyle/>
          <a:p>
            <a:r>
              <a:rPr lang="en-US" dirty="0"/>
              <a:t>Forgetting to send the “</a:t>
            </a:r>
            <a:r>
              <a:rPr lang="en-US" dirty="0" err="1"/>
              <a:t>aud</a:t>
            </a:r>
            <a:r>
              <a:rPr lang="en-US" dirty="0"/>
              <a:t>” (audience) parameter.  This parameter is not part of the core OAuth 2 framework, but is unique to the security requirements of the SMART® ecosystem.</a:t>
            </a:r>
          </a:p>
          <a:p>
            <a:r>
              <a:rPr lang="en-US" dirty="0"/>
              <a:t>Authorization grant codes are one-time use codes.  Submitting a token request twice using the same authorization grant code will result in an error.</a:t>
            </a:r>
          </a:p>
          <a:p>
            <a:r>
              <a:rPr lang="en-US" dirty="0"/>
              <a:t>If you include a </a:t>
            </a:r>
            <a:r>
              <a:rPr lang="en-US" dirty="0" err="1"/>
              <a:t>redirect_uri</a:t>
            </a:r>
            <a:r>
              <a:rPr lang="en-US" dirty="0"/>
              <a:t> in your authorization request, it must match the scheme, host, port, and path (including trailing slashes) that was registered with the authorization server.</a:t>
            </a:r>
          </a:p>
          <a:p>
            <a:endParaRPr lang="en-US" dirty="0"/>
          </a:p>
          <a:p>
            <a:endParaRPr lang="en-US" dirty="0"/>
          </a:p>
          <a:p>
            <a:endParaRPr lang="en-US" dirty="0"/>
          </a:p>
        </p:txBody>
      </p:sp>
    </p:spTree>
    <p:extLst>
      <p:ext uri="{BB962C8B-B14F-4D97-AF65-F5344CB8AC3E}">
        <p14:creationId xmlns:p14="http://schemas.microsoft.com/office/powerpoint/2010/main" val="15184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Lab 8: Exception Cases</a:t>
            </a:r>
          </a:p>
        </p:txBody>
      </p:sp>
      <p:sp>
        <p:nvSpPr>
          <p:cNvPr id="6" name="Content Placeholder 5"/>
          <p:cNvSpPr>
            <a:spLocks noGrp="1"/>
          </p:cNvSpPr>
          <p:nvPr>
            <p:ph idx="1"/>
          </p:nvPr>
        </p:nvSpPr>
        <p:spPr/>
        <p:txBody>
          <a:bodyPr/>
          <a:lstStyle/>
          <a:p>
            <a:pPr marL="0" indent="0">
              <a:buNone/>
            </a:pPr>
            <a:r>
              <a:rPr lang="en-US" dirty="0"/>
              <a:t>In this lab, we’ll observe how these common errors manifest themselves, as well as the error page provided by the authorization server.</a:t>
            </a:r>
          </a:p>
          <a:p>
            <a:endParaRPr lang="en-US" dirty="0"/>
          </a:p>
          <a:p>
            <a:pPr marL="0" indent="0" algn="ctr">
              <a:buNone/>
            </a:pPr>
            <a:r>
              <a:rPr lang="en-US" sz="5333" dirty="0"/>
              <a:t>http://bit.ly/2v5Kv1o</a:t>
            </a:r>
          </a:p>
          <a:p>
            <a:endParaRPr lang="en-US" dirty="0"/>
          </a:p>
        </p:txBody>
      </p:sp>
    </p:spTree>
    <p:extLst>
      <p:ext uri="{BB962C8B-B14F-4D97-AF65-F5344CB8AC3E}">
        <p14:creationId xmlns:p14="http://schemas.microsoft.com/office/powerpoint/2010/main" val="7891910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78EA6A-B70A-4253-AB62-5C62741D8611}"/>
              </a:ext>
            </a:extLst>
          </p:cNvPr>
          <p:cNvSpPr>
            <a:spLocks noGrp="1"/>
          </p:cNvSpPr>
          <p:nvPr>
            <p:ph type="title"/>
          </p:nvPr>
        </p:nvSpPr>
        <p:spPr/>
        <p:txBody>
          <a:bodyPr/>
          <a:lstStyle/>
          <a:p>
            <a:r>
              <a:rPr lang="en-US" dirty="0"/>
              <a:t>Miscellany</a:t>
            </a:r>
          </a:p>
        </p:txBody>
      </p:sp>
    </p:spTree>
    <p:extLst>
      <p:ext uri="{BB962C8B-B14F-4D97-AF65-F5344CB8AC3E}">
        <p14:creationId xmlns:p14="http://schemas.microsoft.com/office/powerpoint/2010/main" val="1346887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UX Considerations</a:t>
            </a:r>
          </a:p>
        </p:txBody>
      </p:sp>
      <p:sp>
        <p:nvSpPr>
          <p:cNvPr id="6" name="Content Placeholder 5"/>
          <p:cNvSpPr>
            <a:spLocks noGrp="1"/>
          </p:cNvSpPr>
          <p:nvPr>
            <p:ph idx="1"/>
          </p:nvPr>
        </p:nvSpPr>
        <p:spPr/>
        <p:txBody>
          <a:bodyPr>
            <a:normAutofit/>
          </a:bodyPr>
          <a:lstStyle/>
          <a:p>
            <a:pPr marL="0" indent="0">
              <a:buNone/>
            </a:pPr>
            <a:r>
              <a:rPr lang="en-US" dirty="0"/>
              <a:t>For applications that “stand-alone” (Applications that are not embedded within the EHR via web view technology):</a:t>
            </a:r>
          </a:p>
          <a:p>
            <a:pPr marL="0" indent="0">
              <a:buNone/>
            </a:pPr>
            <a:endParaRPr lang="en-US" dirty="0"/>
          </a:p>
          <a:p>
            <a:r>
              <a:rPr lang="en-US" dirty="0"/>
              <a:t>Use a separate browser tab / window for authorization flows.</a:t>
            </a:r>
          </a:p>
          <a:p>
            <a:pPr lvl="1"/>
            <a:r>
              <a:rPr lang="en-US" dirty="0"/>
              <a:t>Close this tab upon completion of the authorization flow.</a:t>
            </a:r>
          </a:p>
          <a:p>
            <a:pPr lvl="1"/>
            <a:r>
              <a:rPr lang="en-US" dirty="0"/>
              <a:t>The separate tab isolates the authorization and authentication workflow, preventing issues that would interfere with the use of browser and/or device navigation mechanisms (the “back” button problem.)</a:t>
            </a:r>
          </a:p>
          <a:p>
            <a:r>
              <a:rPr lang="en-US" dirty="0"/>
              <a:t>Provide a “Manage Access” link to the user, linked to the “manage” endpoint advertised in the conformance document.</a:t>
            </a:r>
          </a:p>
          <a:p>
            <a:endParaRPr lang="en-US" dirty="0"/>
          </a:p>
          <a:p>
            <a:pPr lvl="1"/>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7954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a:t>
            </a:r>
          </a:p>
        </p:txBody>
      </p:sp>
      <p:sp>
        <p:nvSpPr>
          <p:cNvPr id="3" name="Content Placeholder 2"/>
          <p:cNvSpPr>
            <a:spLocks noGrp="1"/>
          </p:cNvSpPr>
          <p:nvPr>
            <p:ph idx="1"/>
          </p:nvPr>
        </p:nvSpPr>
        <p:spPr/>
        <p:txBody>
          <a:bodyPr/>
          <a:lstStyle/>
          <a:p>
            <a:pPr marL="0" indent="0">
              <a:buNone/>
            </a:pPr>
            <a:r>
              <a:rPr lang="en-US" dirty="0"/>
              <a:t>It is critical to obtain the calls being made by the user agent (browser) itself when obtaining assistance in diagnosing problems.</a:t>
            </a:r>
            <a:br>
              <a:rPr lang="en-US" dirty="0"/>
            </a:br>
            <a:br>
              <a:rPr lang="en-US" dirty="0"/>
            </a:br>
            <a:r>
              <a:rPr lang="en-US" dirty="0"/>
              <a:t>This can be obtained using the “net” tab of most browser developer tools:</a:t>
            </a:r>
          </a:p>
        </p:txBody>
      </p:sp>
    </p:spTree>
    <p:extLst>
      <p:ext uri="{BB962C8B-B14F-4D97-AF65-F5344CB8AC3E}">
        <p14:creationId xmlns:p14="http://schemas.microsoft.com/office/powerpoint/2010/main" val="1803909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905000"/>
            <a:ext cx="107442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17520" y="1042417"/>
            <a:ext cx="6199632" cy="369332"/>
          </a:xfrm>
          <a:prstGeom prst="rect">
            <a:avLst/>
          </a:prstGeom>
          <a:noFill/>
        </p:spPr>
        <p:txBody>
          <a:bodyPr wrap="square" rtlCol="0">
            <a:spAutoFit/>
          </a:bodyPr>
          <a:lstStyle/>
          <a:p>
            <a:pPr algn="ctr"/>
            <a:r>
              <a:rPr lang="en-US" sz="1800" dirty="0"/>
              <a:t>Internet Explorer</a:t>
            </a:r>
          </a:p>
        </p:txBody>
      </p:sp>
    </p:spTree>
    <p:extLst>
      <p:ext uri="{BB962C8B-B14F-4D97-AF65-F5344CB8AC3E}">
        <p14:creationId xmlns:p14="http://schemas.microsoft.com/office/powerpoint/2010/main" val="32464595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7520" y="1042417"/>
            <a:ext cx="6199632" cy="369332"/>
          </a:xfrm>
          <a:prstGeom prst="rect">
            <a:avLst/>
          </a:prstGeom>
          <a:noFill/>
        </p:spPr>
        <p:txBody>
          <a:bodyPr wrap="square" rtlCol="0">
            <a:spAutoFit/>
          </a:bodyPr>
          <a:lstStyle/>
          <a:p>
            <a:pPr algn="ctr"/>
            <a:r>
              <a:rPr lang="en-US" sz="1800" dirty="0"/>
              <a:t>Firefox</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28" y="2362200"/>
            <a:ext cx="11231245" cy="197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6534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58723" y="1641324"/>
            <a:ext cx="5133278" cy="3318302"/>
          </a:xfrm>
          <a:prstGeom prst="rect">
            <a:avLst/>
          </a:prstGeom>
          <a:solidFill>
            <a:srgbClr val="AA84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FBF7B5-12AC-4A49-AADB-F4C4021DA14C}"/>
              </a:ext>
            </a:extLst>
          </p:cNvPr>
          <p:cNvSpPr>
            <a:spLocks noGrp="1"/>
          </p:cNvSpPr>
          <p:nvPr>
            <p:ph type="title" idx="4294967295"/>
          </p:nvPr>
        </p:nvSpPr>
        <p:spPr>
          <a:xfrm>
            <a:off x="0" y="343555"/>
            <a:ext cx="12192000" cy="860425"/>
          </a:xfrm>
        </p:spPr>
        <p:txBody>
          <a:bodyPr>
            <a:normAutofit/>
          </a:bodyPr>
          <a:lstStyle/>
          <a:p>
            <a:pPr algn="ctr"/>
            <a:r>
              <a:rPr lang="en-US" sz="4400" b="1" dirty="0">
                <a:solidFill>
                  <a:srgbClr val="6D3074"/>
                </a:solidFill>
              </a:rPr>
              <a:t>Take the event survey to receive a </a:t>
            </a:r>
            <a:r>
              <a:rPr lang="en-US" sz="4400" b="1" u="sng" dirty="0">
                <a:solidFill>
                  <a:srgbClr val="6D3074"/>
                </a:solidFill>
              </a:rPr>
              <a:t>free shirt</a:t>
            </a:r>
          </a:p>
        </p:txBody>
      </p:sp>
      <p:sp>
        <p:nvSpPr>
          <p:cNvPr id="6" name="TextBox 5">
            <a:extLst>
              <a:ext uri="{FF2B5EF4-FFF2-40B4-BE49-F238E27FC236}">
                <a16:creationId xmlns:a16="http://schemas.microsoft.com/office/drawing/2014/main" id="{B66C2B5E-CAC1-4DB6-8F80-09FAE9BFDD00}"/>
              </a:ext>
            </a:extLst>
          </p:cNvPr>
          <p:cNvSpPr txBox="1"/>
          <p:nvPr/>
        </p:nvSpPr>
        <p:spPr>
          <a:xfrm>
            <a:off x="7249463" y="1887598"/>
            <a:ext cx="4450939" cy="2800767"/>
          </a:xfrm>
          <a:prstGeom prst="rect">
            <a:avLst/>
          </a:prstGeom>
          <a:noFill/>
        </p:spPr>
        <p:txBody>
          <a:bodyPr wrap="square" rtlCol="0">
            <a:spAutoFit/>
          </a:bodyPr>
          <a:lstStyle/>
          <a:p>
            <a:r>
              <a:rPr lang="en-US" sz="4400" dirty="0">
                <a:solidFill>
                  <a:schemeClr val="bg1"/>
                </a:solidFill>
              </a:rPr>
              <a:t>Look for iPads at the registration desk</a:t>
            </a:r>
          </a:p>
        </p:txBody>
      </p:sp>
      <p:sp>
        <p:nvSpPr>
          <p:cNvPr id="7" name="TextBox 6">
            <a:extLst>
              <a:ext uri="{FF2B5EF4-FFF2-40B4-BE49-F238E27FC236}">
                <a16:creationId xmlns:a16="http://schemas.microsoft.com/office/drawing/2014/main" id="{7E535A7F-16F7-428B-AF39-D90D2C55C98D}"/>
              </a:ext>
            </a:extLst>
          </p:cNvPr>
          <p:cNvSpPr txBox="1"/>
          <p:nvPr/>
        </p:nvSpPr>
        <p:spPr>
          <a:xfrm>
            <a:off x="278296" y="5654020"/>
            <a:ext cx="11913704" cy="1200329"/>
          </a:xfrm>
          <a:prstGeom prst="rect">
            <a:avLst/>
          </a:prstGeom>
          <a:noFill/>
        </p:spPr>
        <p:txBody>
          <a:bodyPr wrap="square" rtlCol="0">
            <a:spAutoFit/>
          </a:bodyPr>
          <a:lstStyle/>
          <a:p>
            <a:pPr algn="ctr"/>
            <a:r>
              <a:rPr lang="en-US" dirty="0">
                <a:solidFill>
                  <a:schemeClr val="accent6"/>
                </a:solidFill>
              </a:rPr>
              <a:t>Please help us create the best experience by leaving your feedback!</a:t>
            </a:r>
          </a:p>
        </p:txBody>
      </p:sp>
      <p:pic>
        <p:nvPicPr>
          <p:cNvPr id="8" name="Picture 7">
            <a:extLst>
              <a:ext uri="{FF2B5EF4-FFF2-40B4-BE49-F238E27FC236}">
                <a16:creationId xmlns:a16="http://schemas.microsoft.com/office/drawing/2014/main" id="{F0E72005-ACF9-48A5-9EA0-002E011F7FBD}"/>
              </a:ext>
            </a:extLst>
          </p:cNvPr>
          <p:cNvPicPr>
            <a:picLocks noChangeAspect="1"/>
          </p:cNvPicPr>
          <p:nvPr/>
        </p:nvPicPr>
        <p:blipFill rotWithShape="1">
          <a:blip r:embed="rId2"/>
          <a:srcRect b="2262"/>
          <a:stretch/>
        </p:blipFill>
        <p:spPr>
          <a:xfrm>
            <a:off x="491598" y="1350367"/>
            <a:ext cx="5150604" cy="3957129"/>
          </a:xfrm>
          <a:prstGeom prst="rect">
            <a:avLst/>
          </a:prstGeom>
        </p:spPr>
      </p:pic>
    </p:spTree>
    <p:extLst>
      <p:ext uri="{BB962C8B-B14F-4D97-AF65-F5344CB8AC3E}">
        <p14:creationId xmlns:p14="http://schemas.microsoft.com/office/powerpoint/2010/main" val="3161895749"/>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7520" y="1042417"/>
            <a:ext cx="6199632" cy="369332"/>
          </a:xfrm>
          <a:prstGeom prst="rect">
            <a:avLst/>
          </a:prstGeom>
          <a:noFill/>
        </p:spPr>
        <p:txBody>
          <a:bodyPr wrap="square" rtlCol="0">
            <a:spAutoFit/>
          </a:bodyPr>
          <a:lstStyle/>
          <a:p>
            <a:pPr algn="ctr"/>
            <a:r>
              <a:rPr lang="en-US" sz="1800" dirty="0"/>
              <a:t>Chrome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6" y="2087692"/>
            <a:ext cx="9848851"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4169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Native Applications</a:t>
            </a:r>
          </a:p>
        </p:txBody>
      </p:sp>
      <p:sp>
        <p:nvSpPr>
          <p:cNvPr id="6" name="Content Placeholder 5"/>
          <p:cNvSpPr>
            <a:spLocks noGrp="1"/>
          </p:cNvSpPr>
          <p:nvPr>
            <p:ph idx="1"/>
          </p:nvPr>
        </p:nvSpPr>
        <p:spPr/>
        <p:txBody>
          <a:bodyPr/>
          <a:lstStyle/>
          <a:p>
            <a:pPr marL="0" indent="0">
              <a:buNone/>
            </a:pPr>
            <a:r>
              <a:rPr lang="en-US" dirty="0" err="1"/>
              <a:t>AppAuth</a:t>
            </a:r>
            <a:r>
              <a:rPr lang="en-US" dirty="0"/>
              <a:t> is an open source library you might consider when developing native applications; it implements all of the best practices recommended by the specifications:</a:t>
            </a:r>
          </a:p>
          <a:p>
            <a:pPr marL="0" indent="0">
              <a:buNone/>
            </a:pPr>
            <a:endParaRPr lang="en-US" dirty="0"/>
          </a:p>
          <a:p>
            <a:pPr marL="0" indent="0" algn="ctr">
              <a:buNone/>
            </a:pPr>
            <a:r>
              <a:rPr lang="en-US" dirty="0">
                <a:hlinkClick r:id="rId3"/>
              </a:rPr>
              <a:t>https://appauth.io/</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6845304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Native Applications</a:t>
            </a:r>
          </a:p>
        </p:txBody>
      </p:sp>
      <p:sp>
        <p:nvSpPr>
          <p:cNvPr id="6" name="Content Placeholder 5"/>
          <p:cNvSpPr>
            <a:spLocks noGrp="1"/>
          </p:cNvSpPr>
          <p:nvPr>
            <p:ph idx="1"/>
          </p:nvPr>
        </p:nvSpPr>
        <p:spPr/>
        <p:txBody>
          <a:bodyPr>
            <a:normAutofit/>
          </a:bodyPr>
          <a:lstStyle/>
          <a:p>
            <a:pPr marL="0" indent="0">
              <a:buNone/>
            </a:pPr>
            <a:r>
              <a:rPr lang="en-US" dirty="0"/>
              <a:t>Why this approach for native?</a:t>
            </a:r>
          </a:p>
          <a:p>
            <a:pPr marL="0" indent="0">
              <a:buNone/>
            </a:pPr>
            <a:endParaRPr lang="en-US" dirty="0"/>
          </a:p>
          <a:p>
            <a:r>
              <a:rPr lang="en-US" dirty="0"/>
              <a:t>Enables sharing of persistent state between all instances of the browser, both in apps and the system browser.</a:t>
            </a:r>
          </a:p>
          <a:p>
            <a:r>
              <a:rPr lang="en-US" dirty="0"/>
              <a:t>In turn, this enables single sign-on and single log-out experiences to be offered. </a:t>
            </a:r>
          </a:p>
          <a:p>
            <a:r>
              <a:rPr lang="en-US" dirty="0"/>
              <a:t>Use of actual browser ensures compatibility with anti-phishing protection mechanisms and device authentication schemes (MDM).</a:t>
            </a:r>
          </a:p>
          <a:p>
            <a:endParaRPr lang="en-US" dirty="0"/>
          </a:p>
          <a:p>
            <a:endParaRPr lang="en-US" dirty="0"/>
          </a:p>
          <a:p>
            <a:endParaRPr lang="en-US" dirty="0"/>
          </a:p>
        </p:txBody>
      </p:sp>
    </p:spTree>
    <p:extLst>
      <p:ext uri="{BB962C8B-B14F-4D97-AF65-F5344CB8AC3E}">
        <p14:creationId xmlns:p14="http://schemas.microsoft.com/office/powerpoint/2010/main" val="6330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Other Recommendations</a:t>
            </a:r>
          </a:p>
        </p:txBody>
      </p:sp>
      <p:sp>
        <p:nvSpPr>
          <p:cNvPr id="6" name="Content Placeholder 5"/>
          <p:cNvSpPr>
            <a:spLocks noGrp="1"/>
          </p:cNvSpPr>
          <p:nvPr>
            <p:ph idx="1"/>
          </p:nvPr>
        </p:nvSpPr>
        <p:spPr/>
        <p:txBody>
          <a:bodyPr/>
          <a:lstStyle/>
          <a:p>
            <a:r>
              <a:rPr lang="en-US" dirty="0"/>
              <a:t>Read the specifications and our comprehensive authorization guide @ fhir.cerner.com</a:t>
            </a:r>
          </a:p>
          <a:p>
            <a:r>
              <a:rPr lang="en-US" dirty="0"/>
              <a:t>Create a Threat Model for your Application</a:t>
            </a:r>
          </a:p>
          <a:p>
            <a:r>
              <a:rPr lang="en-US" dirty="0"/>
              <a:t>Stay Up to Date With Industry Changes</a:t>
            </a:r>
          </a:p>
          <a:p>
            <a:pPr lvl="1"/>
            <a:r>
              <a:rPr lang="en-US" dirty="0"/>
              <a:t>https://groups.google.com/d/forum/smart-on-fhir</a:t>
            </a:r>
          </a:p>
          <a:p>
            <a:pPr lvl="1"/>
            <a:r>
              <a:rPr lang="en-US" dirty="0"/>
              <a:t>https://tools.ietf.org/wg/oauth/</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346110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1344640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lstStyle/>
          <a:p>
            <a:pPr marL="0" indent="0">
              <a:buNone/>
            </a:pPr>
            <a:r>
              <a:rPr lang="en-US" dirty="0"/>
              <a:t>SMART® on FHIR® also describes a methodology for direct system-to-system security interactions.</a:t>
            </a:r>
          </a:p>
          <a:p>
            <a:pPr marL="0" indent="0">
              <a:buNone/>
            </a:pPr>
            <a:endParaRPr lang="en-US" dirty="0"/>
          </a:p>
          <a:p>
            <a:pPr marL="0" indent="0">
              <a:buNone/>
            </a:pPr>
            <a:r>
              <a:rPr lang="en-US" dirty="0"/>
              <a:t>For “system” actors, the “Client Credentials” flow is utilized.  This is sometimes referred to as “B2B” or “Backend Services”.</a:t>
            </a:r>
          </a:p>
          <a:p>
            <a:endParaRPr lang="en-US" dirty="0"/>
          </a:p>
          <a:p>
            <a:endParaRPr lang="en-US" dirty="0"/>
          </a:p>
        </p:txBody>
      </p:sp>
    </p:spTree>
    <p:extLst>
      <p:ext uri="{BB962C8B-B14F-4D97-AF65-F5344CB8AC3E}">
        <p14:creationId xmlns:p14="http://schemas.microsoft.com/office/powerpoint/2010/main" val="40276992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213295"/>
            <a:ext cx="10871200" cy="748988"/>
          </a:xfrm>
          <a:prstGeom prst="rect">
            <a:avLst/>
          </a:prstGeom>
          <a:noFill/>
        </p:spPr>
        <p:txBody>
          <a:bodyPr wrap="square" rtlCol="0" anchor="ctr">
            <a:spAutoFit/>
          </a:bodyPr>
          <a:lstStyle/>
          <a:p>
            <a:pPr algn="ctr"/>
            <a:r>
              <a:rPr lang="en-US" sz="4267" dirty="0"/>
              <a:t>“Client Credentials” Flow</a:t>
            </a:r>
          </a:p>
        </p:txBody>
      </p:sp>
      <p:sp>
        <p:nvSpPr>
          <p:cNvPr id="3" name="Rectangle 2"/>
          <p:cNvSpPr/>
          <p:nvPr/>
        </p:nvSpPr>
        <p:spPr>
          <a:xfrm>
            <a:off x="1016000" y="2717801"/>
            <a:ext cx="10058400" cy="2678234"/>
          </a:xfrm>
          <a:prstGeom prst="rect">
            <a:avLst/>
          </a:prstGeom>
        </p:spPr>
        <p:txBody>
          <a:bodyPr wrap="square">
            <a:spAutoFit/>
          </a:bodyPr>
          <a:lstStyle/>
          <a:p>
            <a:r>
              <a:rPr lang="en-US" sz="1867" dirty="0">
                <a:latin typeface="Consolas" panose="020B0609020204030204" pitchFamily="49" charset="0"/>
                <a:cs typeface="Consolas" panose="020B0609020204030204" pitchFamily="49" charset="0"/>
              </a:rPr>
              <a:t>     +---------+                                  +---------------+</a:t>
            </a:r>
          </a:p>
          <a:p>
            <a:r>
              <a:rPr lang="en-US" sz="1867" dirty="0">
                <a:latin typeface="Consolas" panose="020B0609020204030204" pitchFamily="49" charset="0"/>
                <a:cs typeface="Consolas" panose="020B0609020204030204" pitchFamily="49" charset="0"/>
              </a:rPr>
              <a:t>     |         |                                  |               |</a:t>
            </a:r>
          </a:p>
          <a:p>
            <a:r>
              <a:rPr lang="en-US" sz="1867" dirty="0">
                <a:latin typeface="Consolas" panose="020B0609020204030204" pitchFamily="49" charset="0"/>
                <a:cs typeface="Consolas" panose="020B0609020204030204" pitchFamily="49" charset="0"/>
              </a:rPr>
              <a:t>     |         |&gt;--(A)- Client Authentication ---&gt;| Authorization |</a:t>
            </a:r>
          </a:p>
          <a:p>
            <a:r>
              <a:rPr lang="en-US" sz="1867" dirty="0">
                <a:latin typeface="Consolas" panose="020B0609020204030204" pitchFamily="49" charset="0"/>
                <a:cs typeface="Consolas" panose="020B0609020204030204" pitchFamily="49" charset="0"/>
              </a:rPr>
              <a:t>     | Client  |                                  |     Server    |</a:t>
            </a:r>
          </a:p>
          <a:p>
            <a:r>
              <a:rPr lang="en-US" sz="1867" dirty="0">
                <a:latin typeface="Consolas" panose="020B0609020204030204" pitchFamily="49" charset="0"/>
                <a:cs typeface="Consolas" panose="020B0609020204030204" pitchFamily="49" charset="0"/>
              </a:rPr>
              <a:t>     |         |&lt;--(B)---- Access Token ---------&lt;|               |</a:t>
            </a:r>
          </a:p>
          <a:p>
            <a:r>
              <a:rPr lang="en-US" sz="1867" dirty="0">
                <a:latin typeface="Consolas" panose="020B0609020204030204" pitchFamily="49" charset="0"/>
                <a:cs typeface="Consolas" panose="020B0609020204030204" pitchFamily="49" charset="0"/>
              </a:rPr>
              <a:t>     |         |                                  |               |</a:t>
            </a:r>
          </a:p>
          <a:p>
            <a:r>
              <a:rPr lang="en-US" sz="1867" dirty="0">
                <a:latin typeface="Consolas" panose="020B0609020204030204" pitchFamily="49" charset="0"/>
                <a:cs typeface="Consolas" panose="020B0609020204030204" pitchFamily="49" charset="0"/>
              </a:rPr>
              <a:t>     +---------+                                  +---------------+</a:t>
            </a:r>
          </a:p>
          <a:p>
            <a:endParaRPr lang="en-US" sz="1867" dirty="0">
              <a:latin typeface="Consolas" panose="020B0609020204030204" pitchFamily="49" charset="0"/>
              <a:cs typeface="Consolas" panose="020B0609020204030204" pitchFamily="49" charset="0"/>
            </a:endParaRPr>
          </a:p>
          <a:p>
            <a:r>
              <a:rPr lang="en-US" sz="1867" dirty="0">
                <a:latin typeface="Consolas" panose="020B0609020204030204" pitchFamily="49" charset="0"/>
                <a:cs typeface="Consolas" panose="020B0609020204030204" pitchFamily="49" charset="0"/>
              </a:rPr>
              <a:t>                     Figure 6: Client Credentials Flow</a:t>
            </a:r>
          </a:p>
        </p:txBody>
      </p:sp>
    </p:spTree>
    <p:extLst>
      <p:ext uri="{BB962C8B-B14F-4D97-AF65-F5344CB8AC3E}">
        <p14:creationId xmlns:p14="http://schemas.microsoft.com/office/powerpoint/2010/main" val="10405375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lstStyle/>
          <a:p>
            <a:pPr marL="0" indent="0">
              <a:buNone/>
            </a:pPr>
            <a:r>
              <a:rPr lang="en-US" dirty="0"/>
              <a:t>Steps:</a:t>
            </a:r>
          </a:p>
          <a:p>
            <a:pPr marL="0" indent="0">
              <a:buNone/>
            </a:pPr>
            <a:endParaRPr lang="en-US" dirty="0"/>
          </a:p>
          <a:p>
            <a:r>
              <a:rPr lang="en-US" dirty="0"/>
              <a:t>Discover the “token” endpoint via the FHIR® Conformance document.</a:t>
            </a:r>
          </a:p>
          <a:p>
            <a:r>
              <a:rPr lang="en-US" dirty="0"/>
              <a:t>Make a token request, including your client credentials.</a:t>
            </a:r>
          </a:p>
          <a:p>
            <a:pPr marL="0" indent="0">
              <a:buNone/>
            </a:pPr>
            <a:endParaRPr lang="en-US" dirty="0"/>
          </a:p>
        </p:txBody>
      </p:sp>
    </p:spTree>
    <p:extLst>
      <p:ext uri="{BB962C8B-B14F-4D97-AF65-F5344CB8AC3E}">
        <p14:creationId xmlns:p14="http://schemas.microsoft.com/office/powerpoint/2010/main" val="31914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lstStyle/>
          <a:p>
            <a:r>
              <a:rPr lang="en-US" dirty="0"/>
              <a:t>Client credentials are sent using the HTTP Basic Authentication scheme.</a:t>
            </a:r>
          </a:p>
          <a:p>
            <a:r>
              <a:rPr lang="en-US" dirty="0"/>
              <a:t>For Cerner FHIR® services, credentials are issued via Cerner Central System Accounts.</a:t>
            </a:r>
          </a:p>
          <a:p>
            <a:endParaRPr lang="en-US" dirty="0"/>
          </a:p>
        </p:txBody>
      </p:sp>
    </p:spTree>
    <p:extLst>
      <p:ext uri="{BB962C8B-B14F-4D97-AF65-F5344CB8AC3E}">
        <p14:creationId xmlns:p14="http://schemas.microsoft.com/office/powerpoint/2010/main" val="37763894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Access</a:t>
            </a:r>
          </a:p>
        </p:txBody>
      </p:sp>
      <p:sp>
        <p:nvSpPr>
          <p:cNvPr id="6" name="Content Placeholder 5"/>
          <p:cNvSpPr>
            <a:spLocks noGrp="1"/>
          </p:cNvSpPr>
          <p:nvPr>
            <p:ph idx="1"/>
          </p:nvPr>
        </p:nvSpPr>
        <p:spPr/>
        <p:txBody>
          <a:bodyPr>
            <a:normAutofit/>
          </a:bodyPr>
          <a:lstStyle/>
          <a:p>
            <a:pPr marL="0" indent="0">
              <a:buNone/>
            </a:pPr>
            <a:r>
              <a:rPr lang="en-US" dirty="0"/>
              <a:t>Scopes for system access:</a:t>
            </a:r>
          </a:p>
          <a:p>
            <a:pPr marL="0" indent="0">
              <a:buNone/>
            </a:pPr>
            <a:endParaRPr lang="en-US" dirty="0"/>
          </a:p>
          <a:p>
            <a:r>
              <a:rPr lang="en-US" dirty="0"/>
              <a:t>FHIR® scopes are prefixed with “system” to denote that access is on behalf of a system, not a user.  They cannot be mixed with “user” or “patient” scopes.</a:t>
            </a:r>
          </a:p>
          <a:p>
            <a:r>
              <a:rPr lang="en-US" dirty="0"/>
              <a:t>You may request fewer scopes than your system is authorized to access – this is useful if you want to pass such tokens off to other components in your architecture that are “less trusted”. </a:t>
            </a:r>
          </a:p>
        </p:txBody>
      </p:sp>
    </p:spTree>
    <p:extLst>
      <p:ext uri="{BB962C8B-B14F-4D97-AF65-F5344CB8AC3E}">
        <p14:creationId xmlns:p14="http://schemas.microsoft.com/office/powerpoint/2010/main" val="129334235"/>
      </p:ext>
    </p:extLst>
  </p:cSld>
  <p:clrMapOvr>
    <a:masterClrMapping/>
  </p:clrMapOvr>
</p:sld>
</file>

<file path=ppt/theme/theme1.xml><?xml version="1.0" encoding="utf-8"?>
<a:theme xmlns:a="http://schemas.openxmlformats.org/drawingml/2006/main" name="Cerner_Template_2.1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de_LearningLab_PPT_Widescreen" id="{C6C187C7-575E-4B43-9A63-BE377C9C74AB}" vid="{697FEC04-EACD-48BB-944C-B822D75C18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B6CE22E2E9F1418ABDF8246E4FE7F0" ma:contentTypeVersion="2" ma:contentTypeDescription="Create a new document." ma:contentTypeScope="" ma:versionID="001c6186dd76be175ae9fb826cba81ca">
  <xsd:schema xmlns:xsd="http://www.w3.org/2001/XMLSchema" xmlns:xs="http://www.w3.org/2001/XMLSchema" xmlns:p="http://schemas.microsoft.com/office/2006/metadata/properties" xmlns:ns2="c7d98840-9f49-4467-b503-072cb43aa6d5" targetNamespace="http://schemas.microsoft.com/office/2006/metadata/properties" ma:root="true" ma:fieldsID="1df7fbaaf92b5bfcfdc8443efa80328f" ns2:_="">
    <xsd:import namespace="c7d98840-9f49-4467-b503-072cb43aa6d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d98840-9f49-4467-b503-072cb43aa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D324EA-796A-41AF-81F2-9D9151E9E8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d98840-9f49-4467-b503-072cb43aa6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0675B8-1F8F-4FA6-A527-57B350D20326}">
  <ds:schemaRefs>
    <ds:schemaRef ds:uri="http://purl.org/dc/elements/1.1/"/>
    <ds:schemaRef ds:uri="http://schemas.microsoft.com/office/2006/metadata/properties"/>
    <ds:schemaRef ds:uri="http://purl.org/dc/terms/"/>
    <ds:schemaRef ds:uri="http://schemas.openxmlformats.org/package/2006/metadata/core-properties"/>
    <ds:schemaRef ds:uri="c7d98840-9f49-4467-b503-072cb43aa6d5"/>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EC46C34-D7D5-405E-9DEB-E3B7274BAD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code_LearningLab_PPT_Widescreen</Template>
  <TotalTime>228</TotalTime>
  <Words>5562</Words>
  <Application>Microsoft Office PowerPoint</Application>
  <PresentationFormat>Widescreen</PresentationFormat>
  <Paragraphs>592</Paragraphs>
  <Slides>100</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ＭＳ Ｐゴシック</vt:lpstr>
      <vt:lpstr>Arial</vt:lpstr>
      <vt:lpstr>Calibri</vt:lpstr>
      <vt:lpstr>Consolas</vt:lpstr>
      <vt:lpstr>Corbel</vt:lpstr>
      <vt:lpstr>Franklin Gothic Book</vt:lpstr>
      <vt:lpstr>Gotham Medium</vt:lpstr>
      <vt:lpstr>Times New Roman</vt:lpstr>
      <vt:lpstr>Wingdings</vt:lpstr>
      <vt:lpstr>Cerner_Template_2.1_WIDE</vt:lpstr>
      <vt:lpstr>SMART on FHIR Authorization</vt:lpstr>
      <vt:lpstr>General session wireless internet access</vt:lpstr>
      <vt:lpstr>Security</vt:lpstr>
      <vt:lpstr>Wednesday evening reception</vt:lpstr>
      <vt:lpstr>PowerPoint Presentation</vt:lpstr>
      <vt:lpstr>PowerPoint Presentation</vt:lpstr>
      <vt:lpstr>Reminder!</vt:lpstr>
      <vt:lpstr>PowerPoint Presentation</vt:lpstr>
      <vt:lpstr>Take the event survey to receive a free shirt</vt:lpstr>
      <vt:lpstr>PowerPoint Presentation</vt:lpstr>
      <vt:lpstr>Introduction</vt:lpstr>
      <vt:lpstr>SMART® on FHIR® Recap</vt:lpstr>
      <vt:lpstr>Introduction</vt:lpstr>
      <vt:lpstr>Introduction</vt:lpstr>
      <vt:lpstr>Why utilize the OAuth 2 framework?</vt:lpstr>
      <vt:lpstr>Introduction</vt:lpstr>
      <vt:lpstr>Introduction</vt:lpstr>
      <vt:lpstr>Introduction</vt:lpstr>
      <vt:lpstr>Overview:  Working with the OAuth 2 Framework</vt:lpstr>
      <vt:lpstr>PowerPoint Presentation</vt:lpstr>
      <vt:lpstr>PowerPoint Presentation</vt:lpstr>
      <vt:lpstr>What does my application need to get started?</vt:lpstr>
      <vt:lpstr>Getting Started</vt:lpstr>
      <vt:lpstr>Getting Started</vt:lpstr>
      <vt:lpstr>PowerPoint Presentation</vt:lpstr>
      <vt:lpstr>Lab 1: Authorization Code Flow</vt:lpstr>
      <vt:lpstr>Authorization Code Flow</vt:lpstr>
      <vt:lpstr>Authorization Code Flow</vt:lpstr>
      <vt:lpstr>Authorization Code Flow</vt:lpstr>
      <vt:lpstr>Authorization Code Flow</vt:lpstr>
      <vt:lpstr>Authorization Code Flow Example</vt:lpstr>
      <vt:lpstr>Authorization Code Flow</vt:lpstr>
      <vt:lpstr>Authorization Code Flow Response</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Authorization Code Flow</vt:lpstr>
      <vt:lpstr>Lab 2: Utilizing an Access Token</vt:lpstr>
      <vt:lpstr>Scopes</vt:lpstr>
      <vt:lpstr>Scopes</vt:lpstr>
      <vt:lpstr>PowerPoint Presentation</vt:lpstr>
      <vt:lpstr>PowerPoint Presentation</vt:lpstr>
      <vt:lpstr>Scopes</vt:lpstr>
      <vt:lpstr>Scopes</vt:lpstr>
      <vt:lpstr>Scopes</vt:lpstr>
      <vt:lpstr>Scopes</vt:lpstr>
      <vt:lpstr>Scopes</vt:lpstr>
      <vt:lpstr>Scopes</vt:lpstr>
      <vt:lpstr>Lab 3: Scopes</vt:lpstr>
      <vt:lpstr>Special Scopes</vt:lpstr>
      <vt:lpstr>Special Scopes</vt:lpstr>
      <vt:lpstr>Special Scopes</vt:lpstr>
      <vt:lpstr>Discovery</vt:lpstr>
      <vt:lpstr>Discovery</vt:lpstr>
      <vt:lpstr>Example Conformance Content</vt:lpstr>
      <vt:lpstr>Lab 4: Discovery</vt:lpstr>
      <vt:lpstr>Launch</vt:lpstr>
      <vt:lpstr>Launch</vt:lpstr>
      <vt:lpstr>Launch</vt:lpstr>
      <vt:lpstr>Lab 5: Launch</vt:lpstr>
      <vt:lpstr>OpenID Connect / User Identity</vt:lpstr>
      <vt:lpstr>OpenID and User Identity</vt:lpstr>
      <vt:lpstr>OpenID and User Identity</vt:lpstr>
      <vt:lpstr>OpenID and User Identity</vt:lpstr>
      <vt:lpstr>OpenID and User Identity</vt:lpstr>
      <vt:lpstr>OpenID and User Identity</vt:lpstr>
      <vt:lpstr>Lab 6: OpenID</vt:lpstr>
      <vt:lpstr>Refresh Tokens</vt:lpstr>
      <vt:lpstr>Refresh Tokens</vt:lpstr>
      <vt:lpstr>Refresh Tokens</vt:lpstr>
      <vt:lpstr>Example Refresh Token Request</vt:lpstr>
      <vt:lpstr>Example Refresh Token Response</vt:lpstr>
      <vt:lpstr>Refresh Tokens</vt:lpstr>
      <vt:lpstr>Refresh Tokens</vt:lpstr>
      <vt:lpstr>Refresh Tokens</vt:lpstr>
      <vt:lpstr>Lab 7: Refresh Tokens</vt:lpstr>
      <vt:lpstr>Exception Cases</vt:lpstr>
      <vt:lpstr>Handling Errors</vt:lpstr>
      <vt:lpstr>Common Error Cases</vt:lpstr>
      <vt:lpstr>Lab 8: Exception Cases</vt:lpstr>
      <vt:lpstr>Miscellany</vt:lpstr>
      <vt:lpstr>UX Considerations</vt:lpstr>
      <vt:lpstr>Troubleshooting</vt:lpstr>
      <vt:lpstr>PowerPoint Presentation</vt:lpstr>
      <vt:lpstr>PowerPoint Presentation</vt:lpstr>
      <vt:lpstr>PowerPoint Presentation</vt:lpstr>
      <vt:lpstr>Native Applications</vt:lpstr>
      <vt:lpstr>Native Applications</vt:lpstr>
      <vt:lpstr>Other Recommendations</vt:lpstr>
      <vt:lpstr>Q&amp;A</vt:lpstr>
      <vt:lpstr>“System” Access</vt:lpstr>
      <vt:lpstr>PowerPoint Presentation</vt:lpstr>
      <vt:lpstr>“System” Access</vt:lpstr>
      <vt:lpstr>“System” Access</vt:lpstr>
      <vt:lpstr>“System” Access</vt:lpstr>
      <vt:lpstr>“System” Access</vt:lpstr>
    </vt:vector>
  </TitlesOfParts>
  <Company>Cerner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on FHIR Authorization</dc:title>
  <dc:creator>Randall,Matt</dc:creator>
  <cp:lastModifiedBy>Randall,Matt</cp:lastModifiedBy>
  <cp:revision>6</cp:revision>
  <dcterms:created xsi:type="dcterms:W3CDTF">2019-06-19T20:42:42Z</dcterms:created>
  <dcterms:modified xsi:type="dcterms:W3CDTF">2019-06-20T13:29:57Z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0x010100D9B6CE22E2E9F1418ABDF8246E4FE7F0</vt:lpwstr>
  </property>
</Properties>
</file>